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wmf" ContentType="image/x-wmf"/>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s/slide18.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9.xml" ContentType="application/vnd.openxmlformats-officedocument.presentationml.slide+xml"/>
  <Override PartName="/ppt/slides/slide4.xml" ContentType="application/vnd.openxmlformats-officedocument.presentationml.slide+xml"/>
  <Override PartName="/ppt/slides/slide2.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25.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ppt/slides/slide24.xml" ContentType="application/vnd.openxmlformats-officedocument.presentationml.slide+xml"/>
  <Override PartName="/ppt/slides/slide20.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Masters/slideMaster1.xml" ContentType="application/vnd.openxmlformats-officedocument.presentationml.slideMaster+xml"/>
  <Override PartName="/ppt/notesSlides/notesSlide1.xml" ContentType="application/vnd.openxmlformats-officedocument.presentationml.notesSlide+xml"/>
  <Override PartName="/ppt/slideLayouts/slideLayout6.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7" r:id="rId3"/>
    <p:sldId id="334" r:id="rId4"/>
    <p:sldId id="335" r:id="rId5"/>
    <p:sldId id="336" r:id="rId6"/>
    <p:sldId id="337" r:id="rId7"/>
    <p:sldId id="338" r:id="rId8"/>
    <p:sldId id="339" r:id="rId9"/>
    <p:sldId id="340" r:id="rId10"/>
    <p:sldId id="341" r:id="rId11"/>
    <p:sldId id="342" r:id="rId12"/>
    <p:sldId id="343" r:id="rId13"/>
    <p:sldId id="344" r:id="rId14"/>
    <p:sldId id="345" r:id="rId15"/>
    <p:sldId id="346" r:id="rId16"/>
    <p:sldId id="347" r:id="rId17"/>
    <p:sldId id="348" r:id="rId18"/>
    <p:sldId id="349" r:id="rId19"/>
    <p:sldId id="350" r:id="rId20"/>
    <p:sldId id="351" r:id="rId21"/>
    <p:sldId id="352" r:id="rId22"/>
    <p:sldId id="353" r:id="rId23"/>
    <p:sldId id="354" r:id="rId24"/>
    <p:sldId id="355" r:id="rId25"/>
    <p:sldId id="356" r:id="rId26"/>
    <p:sldId id="357" r:id="rId27"/>
    <p:sldId id="313" r:id="rId28"/>
    <p:sldId id="314" r:id="rId29"/>
    <p:sldId id="31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55" autoAdjust="0"/>
    <p:restoredTop sz="94660"/>
  </p:normalViewPr>
  <p:slideViewPr>
    <p:cSldViewPr snapToGrid="0">
      <p:cViewPr>
        <p:scale>
          <a:sx n="140" d="100"/>
          <a:sy n="140" d="100"/>
        </p:scale>
        <p:origin x="368" y="55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3" Type="http://schemas.openxmlformats.org/officeDocument/2006/relationships/slide" Target="slides/slide12.xml"/><Relationship Id="rId18" Type="http://schemas.openxmlformats.org/officeDocument/2006/relationships/slide" Target="slides/slide17.xml"/><Relationship Id="rId21" Type="http://schemas.openxmlformats.org/officeDocument/2006/relationships/slide" Target="slides/slide20.xml"/><Relationship Id="rId34" Type="http://schemas.openxmlformats.org/officeDocument/2006/relationships/theme" Target="theme/theme1.xml"/><Relationship Id="rId25" Type="http://schemas.openxmlformats.org/officeDocument/2006/relationships/slide" Target="slides/slide24.xml"/><Relationship Id="rId7" Type="http://schemas.openxmlformats.org/officeDocument/2006/relationships/slide" Target="slides/slide6.xml"/><Relationship Id="rId33"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8" Type="http://schemas.openxmlformats.org/officeDocument/2006/relationships/customXml" Target="../customXml/item3.xml"/><Relationship Id="rId20" Type="http://schemas.openxmlformats.org/officeDocument/2006/relationships/slide" Target="slides/slide19.xml"/><Relationship Id="rId29" Type="http://schemas.openxmlformats.org/officeDocument/2006/relationships/slide" Target="slides/slide28.xml"/><Relationship Id="rId2" Type="http://schemas.openxmlformats.org/officeDocument/2006/relationships/slide" Target="slides/slide1.xml"/><Relationship Id="rId16" Type="http://schemas.openxmlformats.org/officeDocument/2006/relationships/slide" Target="slides/slide15.xml"/><Relationship Id="rId24" Type="http://schemas.openxmlformats.org/officeDocument/2006/relationships/slide" Target="slides/slide23.xml"/><Relationship Id="rId1" Type="http://schemas.openxmlformats.org/officeDocument/2006/relationships/slideMaster" Target="slideMasters/slideMaster1.xml"/><Relationship Id="rId32" Type="http://schemas.openxmlformats.org/officeDocument/2006/relationships/presProps" Target="presProps.xml"/><Relationship Id="rId6" Type="http://schemas.openxmlformats.org/officeDocument/2006/relationships/slide" Target="slides/slide5.xml"/><Relationship Id="rId11" Type="http://schemas.openxmlformats.org/officeDocument/2006/relationships/slide" Target="slides/slide10.xml"/><Relationship Id="rId37" Type="http://schemas.openxmlformats.org/officeDocument/2006/relationships/customXml" Target="../customXml/item2.xml"/><Relationship Id="rId23" Type="http://schemas.openxmlformats.org/officeDocument/2006/relationships/slide" Target="slides/slide22.xml"/><Relationship Id="rId28" Type="http://schemas.openxmlformats.org/officeDocument/2006/relationships/slide" Target="slides/slide27.xml"/><Relationship Id="rId5" Type="http://schemas.openxmlformats.org/officeDocument/2006/relationships/slide" Target="slides/slide4.xml"/><Relationship Id="rId15" Type="http://schemas.openxmlformats.org/officeDocument/2006/relationships/slide" Target="slides/slide14.xml"/><Relationship Id="rId36" Type="http://schemas.openxmlformats.org/officeDocument/2006/relationships/customXml" Target="../customXml/item1.xml"/><Relationship Id="rId3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22" Type="http://schemas.openxmlformats.org/officeDocument/2006/relationships/slide" Target="slides/slide21.xml"/><Relationship Id="rId27" Type="http://schemas.openxmlformats.org/officeDocument/2006/relationships/slide" Target="slides/slide26.xml"/><Relationship Id="rId4" Type="http://schemas.openxmlformats.org/officeDocument/2006/relationships/slide" Target="slides/slide3.xml"/><Relationship Id="rId30" Type="http://schemas.openxmlformats.org/officeDocument/2006/relationships/slide" Target="slides/slide29.xml"/><Relationship Id="rId9" Type="http://schemas.openxmlformats.org/officeDocument/2006/relationships/slide" Target="slides/slide8.xml"/><Relationship Id="rId35" Type="http://schemas.openxmlformats.org/officeDocument/2006/relationships/tableStyles" Target="tableStyles.xml"/><Relationship Id="rId14" Type="http://schemas.openxmlformats.org/officeDocument/2006/relationships/slide" Target="slides/slide13.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wmf"/><Relationship Id="rId2" Type="http://schemas.openxmlformats.org/officeDocument/2006/relationships/image" Target="../media/image1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wmf"/><Relationship Id="rId2" Type="http://schemas.openxmlformats.org/officeDocument/2006/relationships/image" Target="../media/image2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wmf"/><Relationship Id="rId2" Type="http://schemas.openxmlformats.org/officeDocument/2006/relationships/image" Target="../media/image2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5.emf"/><Relationship Id="rId2" Type="http://schemas.openxmlformats.org/officeDocument/2006/relationships/image" Target="../media/image26.emf"/><Relationship Id="rId3" Type="http://schemas.openxmlformats.org/officeDocument/2006/relationships/image" Target="../media/image2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8B202E-0D2D-4423-A4F2-34C090ABDBFB}" type="datetimeFigureOut">
              <a:rPr lang="en-US" smtClean="0"/>
              <a:t>11/4/18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51E367-AE77-457B-BE1B-03E67BBBE98F}" type="slidenum">
              <a:rPr lang="en-US" smtClean="0"/>
              <a:t>‹#›</a:t>
            </a:fld>
            <a:endParaRPr lang="en-US"/>
          </a:p>
        </p:txBody>
      </p:sp>
    </p:spTree>
    <p:extLst>
      <p:ext uri="{BB962C8B-B14F-4D97-AF65-F5344CB8AC3E}">
        <p14:creationId xmlns:p14="http://schemas.microsoft.com/office/powerpoint/2010/main" val="20205343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Rot="1" noChangeAspect="1" noTextEdit="1"/>
          </p:cNvSpPr>
          <p:nvPr>
            <p:ph type="sldImg"/>
          </p:nvPr>
        </p:nvSpPr>
        <p:spPr bwMode="auto">
          <a:noFill/>
          <a:ln>
            <a:solidFill>
              <a:srgbClr val="000000"/>
            </a:solidFill>
            <a:miter lim="800000"/>
            <a:headEnd/>
            <a:tailEnd/>
          </a:ln>
        </p:spPr>
      </p:sp>
      <p:sp>
        <p:nvSpPr>
          <p:cNvPr id="206851" name="Rectangle 3"/>
          <p:cNvSpPr>
            <a:spLocks noGrp="1"/>
          </p:cNvSpPr>
          <p:nvPr>
            <p:ph type="body" idx="1"/>
          </p:nvPr>
        </p:nvSpPr>
        <p:spPr bwMode="auto">
          <a:noFill/>
        </p:spPr>
        <p:txBody>
          <a:bodyPr/>
          <a:lstStyle/>
          <a:p>
            <a:r>
              <a:rPr lang="en-US" altLang="ja-JP" smtClean="0">
                <a:ea typeface="ＭＳ Ｐゴシック" pitchFamily="34" charset="-128"/>
              </a:rPr>
              <a:t>With side channel attacks it is possible to break implementations of cryptosystems even though no mathematical attack is known to solve the underlying problem. With SPA, one power trace is sufficient to reveal the secret.</a:t>
            </a:r>
          </a:p>
          <a:p>
            <a:endParaRPr lang="en-US" altLang="ja-JP" smtClean="0">
              <a:ea typeface="ＭＳ Ｐゴシック" pitchFamily="34" charset="-128"/>
            </a:endParaRPr>
          </a:p>
        </p:txBody>
      </p:sp>
    </p:spTree>
    <p:extLst>
      <p:ext uri="{BB962C8B-B14F-4D97-AF65-F5344CB8AC3E}">
        <p14:creationId xmlns:p14="http://schemas.microsoft.com/office/powerpoint/2010/main" val="1121419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E214B1C-8979-447F-804F-729F00EB3D65}" type="datetimeFigureOut">
              <a:rPr lang="en-US" smtClean="0"/>
              <a:pPr/>
              <a:t>11/4/18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3830134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214B1C-8979-447F-804F-729F00EB3D65}" type="datetimeFigureOut">
              <a:rPr lang="en-US" smtClean="0"/>
              <a:pPr/>
              <a:t>11/4/18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2699467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214B1C-8979-447F-804F-729F00EB3D65}" type="datetimeFigureOut">
              <a:rPr lang="en-US" smtClean="0"/>
              <a:pPr/>
              <a:t>11/4/18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2976562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214B1C-8979-447F-804F-729F00EB3D65}" type="datetimeFigureOut">
              <a:rPr lang="en-US" smtClean="0"/>
              <a:pPr/>
              <a:t>11/4/18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32212500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E214B1C-8979-447F-804F-729F00EB3D65}" type="datetimeFigureOut">
              <a:rPr lang="en-US" smtClean="0"/>
              <a:pPr/>
              <a:t>11/4/18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1197462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E214B1C-8979-447F-804F-729F00EB3D65}" type="datetimeFigureOut">
              <a:rPr lang="en-US" smtClean="0"/>
              <a:pPr/>
              <a:t>11/4/18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4038999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E214B1C-8979-447F-804F-729F00EB3D65}" type="datetimeFigureOut">
              <a:rPr lang="en-US" smtClean="0"/>
              <a:pPr/>
              <a:t>11/4/18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1889793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E214B1C-8979-447F-804F-729F00EB3D65}" type="datetimeFigureOut">
              <a:rPr lang="en-US" smtClean="0"/>
              <a:pPr/>
              <a:t>11/4/18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131157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214B1C-8979-447F-804F-729F00EB3D65}" type="datetimeFigureOut">
              <a:rPr lang="en-US" smtClean="0"/>
              <a:pPr/>
              <a:t>11/4/18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2402795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pPr/>
              <a:t>11/4/18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3530895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pPr/>
              <a:t>11/4/18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48818809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214B1C-8979-447F-804F-729F00EB3D65}" type="datetimeFigureOut">
              <a:rPr lang="en-US" smtClean="0"/>
              <a:pPr/>
              <a:t>11/4/18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BC2861-336E-43D8-A467-ABE779BBF5C1}" type="slidenum">
              <a:rPr lang="en-US" smtClean="0"/>
              <a:pPr/>
              <a:t>‹#›</a:t>
            </a:fld>
            <a:endParaRPr lang="en-US"/>
          </a:p>
        </p:txBody>
      </p:sp>
    </p:spTree>
    <p:extLst>
      <p:ext uri="{BB962C8B-B14F-4D97-AF65-F5344CB8AC3E}">
        <p14:creationId xmlns:p14="http://schemas.microsoft.com/office/powerpoint/2010/main" val="1397860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17.wmf"/><Relationship Id="rId5" Type="http://schemas.openxmlformats.org/officeDocument/2006/relationships/oleObject" Target="../embeddings/oleObject3.bin"/><Relationship Id="rId6" Type="http://schemas.openxmlformats.org/officeDocument/2006/relationships/image" Target="../media/image18.wmf"/><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19.wmf"/><Relationship Id="rId5" Type="http://schemas.openxmlformats.org/officeDocument/2006/relationships/oleObject" Target="../embeddings/oleObject5.bin"/><Relationship Id="rId6" Type="http://schemas.openxmlformats.org/officeDocument/2006/relationships/image" Target="../media/image20.wmf"/><Relationship Id="rId1" Type="http://schemas.openxmlformats.org/officeDocument/2006/relationships/vmlDrawing" Target="../drawings/vmlDrawing3.vml"/><Relationship Id="rId2"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image" Target="../media/image21.wmf"/><Relationship Id="rId5" Type="http://schemas.openxmlformats.org/officeDocument/2006/relationships/oleObject" Target="../embeddings/oleObject7.bin"/><Relationship Id="rId6" Type="http://schemas.openxmlformats.org/officeDocument/2006/relationships/image" Target="../media/image22.wmf"/><Relationship Id="rId1" Type="http://schemas.openxmlformats.org/officeDocument/2006/relationships/vmlDrawing" Target="../drawings/vmlDrawing4.vml"/><Relationship Id="rId2"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oleObject" Target="../embeddings/oleObject8.bin"/><Relationship Id="rId5" Type="http://schemas.openxmlformats.org/officeDocument/2006/relationships/image" Target="../media/image23.wmf"/><Relationship Id="rId1" Type="http://schemas.openxmlformats.org/officeDocument/2006/relationships/vmlDrawing" Target="../drawings/vmlDrawing5.vml"/><Relationship Id="rId2"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9.bin"/><Relationship Id="rId4" Type="http://schemas.openxmlformats.org/officeDocument/2006/relationships/image" Target="../media/image25.emf"/><Relationship Id="rId5" Type="http://schemas.openxmlformats.org/officeDocument/2006/relationships/oleObject" Target="../embeddings/oleObject10.bin"/><Relationship Id="rId6" Type="http://schemas.openxmlformats.org/officeDocument/2006/relationships/image" Target="../media/image26.emf"/><Relationship Id="rId7" Type="http://schemas.openxmlformats.org/officeDocument/2006/relationships/oleObject" Target="../embeddings/oleObject11.bin"/><Relationship Id="rId8" Type="http://schemas.openxmlformats.org/officeDocument/2006/relationships/image" Target="../media/image27.emf"/><Relationship Id="rId1" Type="http://schemas.openxmlformats.org/officeDocument/2006/relationships/vmlDrawing" Target="../drawings/vmlDrawing6.vml"/><Relationship Id="rId2"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jpe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4.w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3761509" y="2666706"/>
            <a:ext cx="8430491" cy="1692771"/>
          </a:xfrm>
          <a:prstGeom prst="rect">
            <a:avLst/>
          </a:prstGeom>
          <a:noFill/>
        </p:spPr>
        <p:txBody>
          <a:bodyPr wrap="square" rtlCol="0">
            <a:spAutoFit/>
          </a:bodyPr>
          <a:lstStyle/>
          <a:p>
            <a:pPr algn="ctr"/>
            <a:r>
              <a:rPr lang="en-US" sz="2800" b="1" dirty="0" smtClean="0">
                <a:solidFill>
                  <a:srgbClr val="002060"/>
                </a:solidFill>
              </a:rPr>
              <a:t>Course Name: Hardware Security</a:t>
            </a:r>
          </a:p>
          <a:p>
            <a:pPr algn="ctr"/>
            <a:r>
              <a:rPr lang="en-US" sz="2400" b="1" dirty="0" smtClean="0">
                <a:solidFill>
                  <a:srgbClr val="002060"/>
                </a:solidFill>
              </a:rPr>
              <a:t>Faculty Name</a:t>
            </a:r>
            <a:r>
              <a:rPr lang="en-US" sz="2400" b="1" dirty="0">
                <a:solidFill>
                  <a:srgbClr val="002060"/>
                </a:solidFill>
              </a:rPr>
              <a:t>: </a:t>
            </a:r>
            <a:r>
              <a:rPr lang="en-US" sz="2400" b="1" dirty="0" smtClean="0">
                <a:solidFill>
                  <a:srgbClr val="002060"/>
                </a:solidFill>
              </a:rPr>
              <a:t>Prof </a:t>
            </a:r>
            <a:r>
              <a:rPr lang="en-US" sz="2400" b="1" dirty="0" err="1" smtClean="0">
                <a:solidFill>
                  <a:srgbClr val="002060"/>
                </a:solidFill>
              </a:rPr>
              <a:t>Debdeep</a:t>
            </a:r>
            <a:r>
              <a:rPr lang="en-US" sz="2400" b="1" dirty="0" smtClean="0">
                <a:solidFill>
                  <a:srgbClr val="002060"/>
                </a:solidFill>
              </a:rPr>
              <a:t> </a:t>
            </a:r>
            <a:r>
              <a:rPr lang="en-US" sz="2400" b="1" dirty="0" err="1">
                <a:solidFill>
                  <a:srgbClr val="002060"/>
                </a:solidFill>
              </a:rPr>
              <a:t>Mukhopadhyay</a:t>
            </a:r>
            <a:endParaRPr lang="en-US" sz="2400" b="1" dirty="0" smtClean="0">
              <a:solidFill>
                <a:srgbClr val="002060"/>
              </a:solidFill>
            </a:endParaRPr>
          </a:p>
          <a:p>
            <a:pPr algn="ctr"/>
            <a:r>
              <a:rPr lang="en-US" b="1" dirty="0">
                <a:solidFill>
                  <a:srgbClr val="002060"/>
                </a:solidFill>
              </a:rPr>
              <a:t>Department </a:t>
            </a:r>
            <a:r>
              <a:rPr lang="en-US" sz="2400" b="1" dirty="0" smtClean="0">
                <a:solidFill>
                  <a:srgbClr val="002060"/>
                </a:solidFill>
              </a:rPr>
              <a:t>: Computer Science and Engineering</a:t>
            </a:r>
            <a:endParaRPr lang="en-US" sz="2400" b="1" dirty="0">
              <a:solidFill>
                <a:srgbClr val="002060"/>
              </a:solidFill>
            </a:endParaRPr>
          </a:p>
          <a:p>
            <a:pPr algn="ctr"/>
            <a:r>
              <a:rPr lang="en-US" sz="2400" b="1" dirty="0" smtClean="0"/>
              <a:t> </a:t>
            </a:r>
            <a:endParaRPr lang="en-US" sz="2400" b="1" dirty="0"/>
          </a:p>
        </p:txBody>
      </p:sp>
      <p:sp>
        <p:nvSpPr>
          <p:cNvPr id="7" name="TextBox 6"/>
          <p:cNvSpPr txBox="1"/>
          <p:nvPr/>
        </p:nvSpPr>
        <p:spPr>
          <a:xfrm>
            <a:off x="4526824" y="4359477"/>
            <a:ext cx="7734172" cy="892552"/>
          </a:xfrm>
          <a:prstGeom prst="rect">
            <a:avLst/>
          </a:prstGeom>
          <a:noFill/>
        </p:spPr>
        <p:txBody>
          <a:bodyPr wrap="square" rtlCol="0">
            <a:spAutoFit/>
          </a:bodyPr>
          <a:lstStyle/>
          <a:p>
            <a:pPr algn="ctr"/>
            <a:r>
              <a:rPr lang="en-US" sz="3200" b="1" dirty="0" smtClean="0">
                <a:solidFill>
                  <a:srgbClr val="C00000"/>
                </a:solidFill>
              </a:rPr>
              <a:t>Topic</a:t>
            </a:r>
          </a:p>
          <a:p>
            <a:pPr algn="ctr"/>
            <a:r>
              <a:rPr lang="en-US" sz="2000" b="1" dirty="0" smtClean="0">
                <a:solidFill>
                  <a:srgbClr val="C00000"/>
                </a:solidFill>
              </a:rPr>
              <a:t>Lecture 09:  Advanced Encryption Standard (AES) and Cryptanalysis</a:t>
            </a:r>
            <a:endParaRPr lang="en-US" sz="2000" b="1" dirty="0">
              <a:solidFill>
                <a:srgbClr val="C00000"/>
              </a:solidFill>
            </a:endParaRPr>
          </a:p>
        </p:txBody>
      </p:sp>
    </p:spTree>
    <p:extLst>
      <p:ext uri="{BB962C8B-B14F-4D97-AF65-F5344CB8AC3E}">
        <p14:creationId xmlns:p14="http://schemas.microsoft.com/office/powerpoint/2010/main" val="11313917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900" name="Picture 4" descr="fig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3058" y="694944"/>
            <a:ext cx="6486518" cy="507873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4149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8" name="Picture 4" descr="fi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1992" y="551722"/>
            <a:ext cx="6641592" cy="518950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5724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6" name="Picture 4" descr="fig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784" y="649224"/>
            <a:ext cx="6276303" cy="49141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018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20" name="Picture 4" descr="fig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1720" y="626740"/>
            <a:ext cx="6501384" cy="5091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8990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4" name="Picture 4" descr="fig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088" y="544364"/>
            <a:ext cx="6705600" cy="5250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48643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idx="4294967295"/>
          </p:nvPr>
        </p:nvSpPr>
        <p:spPr bwMode="auto"/>
        <p:txBody>
          <a:bodyPr/>
          <a:lstStyle/>
          <a:p>
            <a:pPr>
              <a:defRPr/>
            </a:pPr>
            <a:r>
              <a:rPr lang="en-US" smtClean="0">
                <a:solidFill>
                  <a:schemeClr val="tx2"/>
                </a:solidFill>
                <a:ea typeface="ＭＳ Ｐゴシック" pitchFamily="34" charset="-128"/>
              </a:rPr>
              <a:t>Add Round Key</a:t>
            </a:r>
          </a:p>
        </p:txBody>
      </p:sp>
      <p:sp>
        <p:nvSpPr>
          <p:cNvPr id="4" name="Rectangle 3"/>
          <p:cNvSpPr/>
          <p:nvPr/>
        </p:nvSpPr>
        <p:spPr>
          <a:xfrm>
            <a:off x="2803525" y="2506663"/>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a:t>
            </a:r>
          </a:p>
        </p:txBody>
      </p:sp>
      <p:sp>
        <p:nvSpPr>
          <p:cNvPr id="5" name="Rectangle 4"/>
          <p:cNvSpPr/>
          <p:nvPr/>
        </p:nvSpPr>
        <p:spPr>
          <a:xfrm>
            <a:off x="3116263" y="2506663"/>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a:t>
            </a:r>
          </a:p>
        </p:txBody>
      </p:sp>
      <p:sp>
        <p:nvSpPr>
          <p:cNvPr id="6" name="Rectangle 5"/>
          <p:cNvSpPr/>
          <p:nvPr/>
        </p:nvSpPr>
        <p:spPr>
          <a:xfrm>
            <a:off x="3429000" y="2506663"/>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i</a:t>
            </a:r>
            <a:endParaRPr lang="en-US" dirty="0">
              <a:solidFill>
                <a:schemeClr val="tx1"/>
              </a:solidFill>
            </a:endParaRPr>
          </a:p>
        </p:txBody>
      </p:sp>
      <p:sp>
        <p:nvSpPr>
          <p:cNvPr id="7" name="Rectangle 6"/>
          <p:cNvSpPr/>
          <p:nvPr/>
        </p:nvSpPr>
        <p:spPr>
          <a:xfrm>
            <a:off x="3741738" y="2506663"/>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t>
            </a:r>
          </a:p>
        </p:txBody>
      </p:sp>
      <p:sp>
        <p:nvSpPr>
          <p:cNvPr id="8" name="Rectangle 7"/>
          <p:cNvSpPr/>
          <p:nvPr/>
        </p:nvSpPr>
        <p:spPr>
          <a:xfrm>
            <a:off x="2803525" y="2811463"/>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b</a:t>
            </a:r>
          </a:p>
        </p:txBody>
      </p:sp>
      <p:sp>
        <p:nvSpPr>
          <p:cNvPr id="9" name="Rectangle 8"/>
          <p:cNvSpPr/>
          <p:nvPr/>
        </p:nvSpPr>
        <p:spPr>
          <a:xfrm>
            <a:off x="3116263" y="2811463"/>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f</a:t>
            </a:r>
          </a:p>
        </p:txBody>
      </p:sp>
      <p:sp>
        <p:nvSpPr>
          <p:cNvPr id="10" name="Rectangle 9"/>
          <p:cNvSpPr/>
          <p:nvPr/>
        </p:nvSpPr>
        <p:spPr>
          <a:xfrm>
            <a:off x="3429000" y="2811463"/>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j</a:t>
            </a:r>
          </a:p>
        </p:txBody>
      </p:sp>
      <p:sp>
        <p:nvSpPr>
          <p:cNvPr id="11" name="Rectangle 10"/>
          <p:cNvSpPr/>
          <p:nvPr/>
        </p:nvSpPr>
        <p:spPr>
          <a:xfrm>
            <a:off x="3741738" y="2811463"/>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n</a:t>
            </a:r>
          </a:p>
        </p:txBody>
      </p:sp>
      <p:sp>
        <p:nvSpPr>
          <p:cNvPr id="12" name="Rectangle 11"/>
          <p:cNvSpPr/>
          <p:nvPr/>
        </p:nvSpPr>
        <p:spPr>
          <a:xfrm>
            <a:off x="2803525" y="3124200"/>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c</a:t>
            </a:r>
          </a:p>
        </p:txBody>
      </p:sp>
      <p:sp>
        <p:nvSpPr>
          <p:cNvPr id="13" name="Rectangle 12"/>
          <p:cNvSpPr/>
          <p:nvPr/>
        </p:nvSpPr>
        <p:spPr>
          <a:xfrm>
            <a:off x="3116263" y="3124200"/>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g</a:t>
            </a:r>
          </a:p>
        </p:txBody>
      </p:sp>
      <p:sp>
        <p:nvSpPr>
          <p:cNvPr id="14" name="Rectangle 13"/>
          <p:cNvSpPr/>
          <p:nvPr/>
        </p:nvSpPr>
        <p:spPr>
          <a:xfrm>
            <a:off x="3429000" y="3124200"/>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k</a:t>
            </a:r>
          </a:p>
        </p:txBody>
      </p:sp>
      <p:sp>
        <p:nvSpPr>
          <p:cNvPr id="15" name="Rectangle 14"/>
          <p:cNvSpPr/>
          <p:nvPr/>
        </p:nvSpPr>
        <p:spPr>
          <a:xfrm>
            <a:off x="3741738" y="3124200"/>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o</a:t>
            </a:r>
          </a:p>
        </p:txBody>
      </p:sp>
      <p:sp>
        <p:nvSpPr>
          <p:cNvPr id="16" name="Rectangle 15"/>
          <p:cNvSpPr/>
          <p:nvPr/>
        </p:nvSpPr>
        <p:spPr>
          <a:xfrm>
            <a:off x="2803525" y="3436938"/>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d</a:t>
            </a:r>
          </a:p>
        </p:txBody>
      </p:sp>
      <p:sp>
        <p:nvSpPr>
          <p:cNvPr id="17" name="Rectangle 16"/>
          <p:cNvSpPr/>
          <p:nvPr/>
        </p:nvSpPr>
        <p:spPr>
          <a:xfrm>
            <a:off x="3116263" y="3436938"/>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h</a:t>
            </a:r>
          </a:p>
        </p:txBody>
      </p:sp>
      <p:sp>
        <p:nvSpPr>
          <p:cNvPr id="18" name="Rectangle 17"/>
          <p:cNvSpPr/>
          <p:nvPr/>
        </p:nvSpPr>
        <p:spPr>
          <a:xfrm>
            <a:off x="3429000" y="3436938"/>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l</a:t>
            </a:r>
          </a:p>
        </p:txBody>
      </p:sp>
      <p:sp>
        <p:nvSpPr>
          <p:cNvPr id="19" name="Rectangle 18"/>
          <p:cNvSpPr/>
          <p:nvPr/>
        </p:nvSpPr>
        <p:spPr>
          <a:xfrm>
            <a:off x="3741738" y="3436938"/>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p</a:t>
            </a:r>
          </a:p>
        </p:txBody>
      </p:sp>
      <p:sp>
        <p:nvSpPr>
          <p:cNvPr id="20" name="Rectangle 19"/>
          <p:cNvSpPr/>
          <p:nvPr/>
        </p:nvSpPr>
        <p:spPr>
          <a:xfrm>
            <a:off x="5006975" y="2514600"/>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sz="1600" dirty="0">
                <a:solidFill>
                  <a:schemeClr val="tx1"/>
                </a:solidFill>
              </a:rPr>
              <a:t>k</a:t>
            </a:r>
            <a:r>
              <a:rPr lang="en-US" sz="1600" baseline="-25000" dirty="0">
                <a:solidFill>
                  <a:schemeClr val="tx1"/>
                </a:solidFill>
              </a:rPr>
              <a:t>0</a:t>
            </a:r>
          </a:p>
        </p:txBody>
      </p:sp>
      <p:sp>
        <p:nvSpPr>
          <p:cNvPr id="21" name="Rectangle 20"/>
          <p:cNvSpPr/>
          <p:nvPr/>
        </p:nvSpPr>
        <p:spPr>
          <a:xfrm>
            <a:off x="5318125" y="2514600"/>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k</a:t>
            </a:r>
            <a:r>
              <a:rPr lang="en-US" baseline="-25000" dirty="0">
                <a:solidFill>
                  <a:schemeClr val="tx1"/>
                </a:solidFill>
              </a:rPr>
              <a:t>4</a:t>
            </a:r>
          </a:p>
        </p:txBody>
      </p:sp>
      <p:sp>
        <p:nvSpPr>
          <p:cNvPr id="22" name="Rectangle 21"/>
          <p:cNvSpPr/>
          <p:nvPr/>
        </p:nvSpPr>
        <p:spPr>
          <a:xfrm>
            <a:off x="5630863" y="2514600"/>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k</a:t>
            </a:r>
            <a:r>
              <a:rPr lang="en-US" baseline="-25000" dirty="0">
                <a:solidFill>
                  <a:schemeClr val="tx1"/>
                </a:solidFill>
              </a:rPr>
              <a:t>8</a:t>
            </a:r>
          </a:p>
        </p:txBody>
      </p:sp>
      <p:sp>
        <p:nvSpPr>
          <p:cNvPr id="23" name="Rectangle 22"/>
          <p:cNvSpPr/>
          <p:nvPr/>
        </p:nvSpPr>
        <p:spPr>
          <a:xfrm>
            <a:off x="5943600" y="2514600"/>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k</a:t>
            </a:r>
            <a:r>
              <a:rPr lang="en-US" baseline="-25000" dirty="0">
                <a:solidFill>
                  <a:schemeClr val="tx1"/>
                </a:solidFill>
              </a:rPr>
              <a:t>12</a:t>
            </a:r>
          </a:p>
        </p:txBody>
      </p:sp>
      <p:sp>
        <p:nvSpPr>
          <p:cNvPr id="24" name="Rectangle 23"/>
          <p:cNvSpPr/>
          <p:nvPr/>
        </p:nvSpPr>
        <p:spPr>
          <a:xfrm>
            <a:off x="5006975" y="2819400"/>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k</a:t>
            </a:r>
            <a:r>
              <a:rPr lang="en-US" baseline="-25000" dirty="0">
                <a:solidFill>
                  <a:schemeClr val="tx1"/>
                </a:solidFill>
              </a:rPr>
              <a:t>1</a:t>
            </a:r>
          </a:p>
        </p:txBody>
      </p:sp>
      <p:sp>
        <p:nvSpPr>
          <p:cNvPr id="25" name="Rectangle 24"/>
          <p:cNvSpPr/>
          <p:nvPr/>
        </p:nvSpPr>
        <p:spPr>
          <a:xfrm>
            <a:off x="5318125" y="2819400"/>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k</a:t>
            </a:r>
            <a:r>
              <a:rPr lang="en-US" baseline="-25000" dirty="0">
                <a:solidFill>
                  <a:schemeClr val="tx1"/>
                </a:solidFill>
              </a:rPr>
              <a:t>5</a:t>
            </a:r>
          </a:p>
        </p:txBody>
      </p:sp>
      <p:sp>
        <p:nvSpPr>
          <p:cNvPr id="26" name="Rectangle 25"/>
          <p:cNvSpPr/>
          <p:nvPr/>
        </p:nvSpPr>
        <p:spPr>
          <a:xfrm>
            <a:off x="5630863" y="2819400"/>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k</a:t>
            </a:r>
            <a:r>
              <a:rPr lang="en-US" baseline="-25000" dirty="0">
                <a:solidFill>
                  <a:schemeClr val="tx1"/>
                </a:solidFill>
              </a:rPr>
              <a:t>9</a:t>
            </a:r>
          </a:p>
        </p:txBody>
      </p:sp>
      <p:sp>
        <p:nvSpPr>
          <p:cNvPr id="27" name="Rectangle 26"/>
          <p:cNvSpPr/>
          <p:nvPr/>
        </p:nvSpPr>
        <p:spPr>
          <a:xfrm>
            <a:off x="5943600" y="2819400"/>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k</a:t>
            </a:r>
            <a:r>
              <a:rPr lang="en-US" baseline="-25000" dirty="0">
                <a:solidFill>
                  <a:schemeClr val="tx1"/>
                </a:solidFill>
              </a:rPr>
              <a:t>13</a:t>
            </a:r>
          </a:p>
        </p:txBody>
      </p:sp>
      <p:sp>
        <p:nvSpPr>
          <p:cNvPr id="28" name="Rectangle 27"/>
          <p:cNvSpPr/>
          <p:nvPr/>
        </p:nvSpPr>
        <p:spPr>
          <a:xfrm>
            <a:off x="5006975" y="3132138"/>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k</a:t>
            </a:r>
            <a:r>
              <a:rPr lang="en-US" baseline="-25000" dirty="0">
                <a:solidFill>
                  <a:schemeClr val="tx1"/>
                </a:solidFill>
              </a:rPr>
              <a:t>2</a:t>
            </a:r>
          </a:p>
        </p:txBody>
      </p:sp>
      <p:sp>
        <p:nvSpPr>
          <p:cNvPr id="29" name="Rectangle 28"/>
          <p:cNvSpPr/>
          <p:nvPr/>
        </p:nvSpPr>
        <p:spPr>
          <a:xfrm>
            <a:off x="5318125" y="3132138"/>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k</a:t>
            </a:r>
            <a:r>
              <a:rPr lang="en-US" baseline="-25000" dirty="0">
                <a:solidFill>
                  <a:schemeClr val="tx1"/>
                </a:solidFill>
              </a:rPr>
              <a:t>6</a:t>
            </a:r>
          </a:p>
        </p:txBody>
      </p:sp>
      <p:sp>
        <p:nvSpPr>
          <p:cNvPr id="30" name="Rectangle 29"/>
          <p:cNvSpPr/>
          <p:nvPr/>
        </p:nvSpPr>
        <p:spPr>
          <a:xfrm>
            <a:off x="5630863" y="3132138"/>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k</a:t>
            </a:r>
            <a:r>
              <a:rPr lang="en-US" baseline="-25000" dirty="0">
                <a:solidFill>
                  <a:schemeClr val="tx1"/>
                </a:solidFill>
              </a:rPr>
              <a:t>10</a:t>
            </a:r>
          </a:p>
        </p:txBody>
      </p:sp>
      <p:sp>
        <p:nvSpPr>
          <p:cNvPr id="31" name="Rectangle 30"/>
          <p:cNvSpPr/>
          <p:nvPr/>
        </p:nvSpPr>
        <p:spPr>
          <a:xfrm>
            <a:off x="5943600" y="3132138"/>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k</a:t>
            </a:r>
            <a:r>
              <a:rPr lang="en-US" baseline="-25000" dirty="0">
                <a:solidFill>
                  <a:schemeClr val="tx1"/>
                </a:solidFill>
              </a:rPr>
              <a:t>14</a:t>
            </a:r>
          </a:p>
        </p:txBody>
      </p:sp>
      <p:sp>
        <p:nvSpPr>
          <p:cNvPr id="35" name="Rectangle 34"/>
          <p:cNvSpPr/>
          <p:nvPr/>
        </p:nvSpPr>
        <p:spPr>
          <a:xfrm>
            <a:off x="5943600" y="3444875"/>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k</a:t>
            </a:r>
            <a:r>
              <a:rPr lang="en-US" baseline="-25000" dirty="0">
                <a:solidFill>
                  <a:schemeClr val="tx1"/>
                </a:solidFill>
              </a:rPr>
              <a:t>15</a:t>
            </a:r>
          </a:p>
        </p:txBody>
      </p:sp>
      <p:sp>
        <p:nvSpPr>
          <p:cNvPr id="36" name="Rectangle 35"/>
          <p:cNvSpPr/>
          <p:nvPr/>
        </p:nvSpPr>
        <p:spPr>
          <a:xfrm>
            <a:off x="5638800" y="3444875"/>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k</a:t>
            </a:r>
            <a:r>
              <a:rPr lang="en-US" baseline="-25000" dirty="0">
                <a:solidFill>
                  <a:schemeClr val="tx1"/>
                </a:solidFill>
              </a:rPr>
              <a:t>11</a:t>
            </a:r>
          </a:p>
        </p:txBody>
      </p:sp>
      <p:sp>
        <p:nvSpPr>
          <p:cNvPr id="37" name="Rectangle 36"/>
          <p:cNvSpPr/>
          <p:nvPr/>
        </p:nvSpPr>
        <p:spPr>
          <a:xfrm>
            <a:off x="5326063" y="3444875"/>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k</a:t>
            </a:r>
            <a:r>
              <a:rPr lang="en-US" baseline="-25000" dirty="0">
                <a:solidFill>
                  <a:schemeClr val="tx1"/>
                </a:solidFill>
              </a:rPr>
              <a:t>7</a:t>
            </a:r>
          </a:p>
        </p:txBody>
      </p:sp>
      <p:sp>
        <p:nvSpPr>
          <p:cNvPr id="38" name="Rectangle 37"/>
          <p:cNvSpPr/>
          <p:nvPr/>
        </p:nvSpPr>
        <p:spPr>
          <a:xfrm>
            <a:off x="5006975" y="3444875"/>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k</a:t>
            </a:r>
            <a:r>
              <a:rPr lang="en-US" baseline="-25000" dirty="0">
                <a:solidFill>
                  <a:schemeClr val="tx1"/>
                </a:solidFill>
              </a:rPr>
              <a:t>3</a:t>
            </a:r>
          </a:p>
        </p:txBody>
      </p:sp>
      <p:sp>
        <p:nvSpPr>
          <p:cNvPr id="39" name="Oval 38"/>
          <p:cNvSpPr/>
          <p:nvPr/>
        </p:nvSpPr>
        <p:spPr>
          <a:xfrm>
            <a:off x="4419600" y="2971800"/>
            <a:ext cx="304800" cy="304800"/>
          </a:xfrm>
          <a:prstGeom prst="ellipse">
            <a:avLst/>
          </a:prstGeom>
          <a:solidFill>
            <a:schemeClr val="accent1">
              <a:lumMod val="40000"/>
              <a:lumOff val="60000"/>
            </a:schemeClr>
          </a:solidFill>
          <a:ln w="12700">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cxnSp>
        <p:nvCxnSpPr>
          <p:cNvPr id="41" name="Straight Connector 40"/>
          <p:cNvCxnSpPr>
            <a:stCxn id="39" idx="0"/>
            <a:endCxn id="39" idx="4"/>
          </p:cNvCxnSpPr>
          <p:nvPr/>
        </p:nvCxnSpPr>
        <p:spPr>
          <a:xfrm rot="16200000" flipH="1">
            <a:off x="4419601" y="3124201"/>
            <a:ext cx="304800" cy="3175"/>
          </a:xfrm>
          <a:prstGeom prst="line">
            <a:avLst/>
          </a:prstGeom>
          <a:ln w="222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9" idx="2"/>
            <a:endCxn id="39" idx="6"/>
          </p:cNvCxnSpPr>
          <p:nvPr/>
        </p:nvCxnSpPr>
        <p:spPr>
          <a:xfrm rot="10800000" flipH="1">
            <a:off x="4419600" y="3124200"/>
            <a:ext cx="304800" cy="1588"/>
          </a:xfrm>
          <a:prstGeom prst="line">
            <a:avLst/>
          </a:prstGeom>
          <a:ln w="222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Right Arrow 44"/>
          <p:cNvSpPr/>
          <p:nvPr/>
        </p:nvSpPr>
        <p:spPr>
          <a:xfrm>
            <a:off x="6477000" y="2971800"/>
            <a:ext cx="1219200" cy="381000"/>
          </a:xfrm>
          <a:prstGeom prst="rightArrow">
            <a:avLst/>
          </a:prstGeom>
          <a:solidFill>
            <a:schemeClr val="accent2">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46" name="Rectangle 45"/>
          <p:cNvSpPr/>
          <p:nvPr/>
        </p:nvSpPr>
        <p:spPr>
          <a:xfrm>
            <a:off x="7924800" y="2514600"/>
            <a:ext cx="4572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sz="1600" dirty="0">
                <a:solidFill>
                  <a:schemeClr val="tx1"/>
                </a:solidFill>
              </a:rPr>
              <a:t>a +k</a:t>
            </a:r>
            <a:r>
              <a:rPr lang="en-US" sz="1600" baseline="-25000" dirty="0">
                <a:solidFill>
                  <a:schemeClr val="tx1"/>
                </a:solidFill>
              </a:rPr>
              <a:t>0</a:t>
            </a:r>
          </a:p>
        </p:txBody>
      </p:sp>
      <p:sp>
        <p:nvSpPr>
          <p:cNvPr id="47" name="Rectangle 46"/>
          <p:cNvSpPr/>
          <p:nvPr/>
        </p:nvSpPr>
        <p:spPr>
          <a:xfrm>
            <a:off x="8382000" y="2514600"/>
            <a:ext cx="4572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e+k</a:t>
            </a:r>
            <a:r>
              <a:rPr lang="en-US" baseline="-25000" dirty="0">
                <a:solidFill>
                  <a:schemeClr val="tx1"/>
                </a:solidFill>
              </a:rPr>
              <a:t>4</a:t>
            </a:r>
          </a:p>
        </p:txBody>
      </p:sp>
      <p:sp>
        <p:nvSpPr>
          <p:cNvPr id="48" name="Rectangle 47"/>
          <p:cNvSpPr/>
          <p:nvPr/>
        </p:nvSpPr>
        <p:spPr>
          <a:xfrm>
            <a:off x="8839200" y="2514600"/>
            <a:ext cx="4572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i+k</a:t>
            </a:r>
            <a:r>
              <a:rPr lang="en-US" baseline="-25000" dirty="0">
                <a:solidFill>
                  <a:schemeClr val="tx1"/>
                </a:solidFill>
              </a:rPr>
              <a:t>8</a:t>
            </a:r>
          </a:p>
        </p:txBody>
      </p:sp>
      <p:sp>
        <p:nvSpPr>
          <p:cNvPr id="49" name="Rectangle 48"/>
          <p:cNvSpPr/>
          <p:nvPr/>
        </p:nvSpPr>
        <p:spPr>
          <a:xfrm>
            <a:off x="9296400" y="2514600"/>
            <a:ext cx="5334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m</a:t>
            </a:r>
            <a:r>
              <a:rPr lang="en-US" sz="1100" dirty="0">
                <a:solidFill>
                  <a:schemeClr val="tx1"/>
                </a:solidFill>
              </a:rPr>
              <a:t>+</a:t>
            </a:r>
            <a:r>
              <a:rPr lang="en-US" dirty="0">
                <a:solidFill>
                  <a:schemeClr val="tx1"/>
                </a:solidFill>
              </a:rPr>
              <a:t>k</a:t>
            </a:r>
            <a:r>
              <a:rPr lang="en-US" baseline="-25000" dirty="0">
                <a:solidFill>
                  <a:schemeClr val="tx1"/>
                </a:solidFill>
              </a:rPr>
              <a:t>12</a:t>
            </a:r>
          </a:p>
        </p:txBody>
      </p:sp>
      <p:sp>
        <p:nvSpPr>
          <p:cNvPr id="50" name="Rectangle 49"/>
          <p:cNvSpPr/>
          <p:nvPr/>
        </p:nvSpPr>
        <p:spPr>
          <a:xfrm>
            <a:off x="7924800" y="2819400"/>
            <a:ext cx="4572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b+k</a:t>
            </a:r>
            <a:r>
              <a:rPr lang="en-US" baseline="-25000" dirty="0">
                <a:solidFill>
                  <a:schemeClr val="tx1"/>
                </a:solidFill>
              </a:rPr>
              <a:t>1</a:t>
            </a:r>
          </a:p>
        </p:txBody>
      </p:sp>
      <p:sp>
        <p:nvSpPr>
          <p:cNvPr id="51" name="Rectangle 50"/>
          <p:cNvSpPr/>
          <p:nvPr/>
        </p:nvSpPr>
        <p:spPr>
          <a:xfrm>
            <a:off x="8382000" y="2819400"/>
            <a:ext cx="4572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f+k</a:t>
            </a:r>
            <a:r>
              <a:rPr lang="en-US" baseline="-25000" dirty="0">
                <a:solidFill>
                  <a:schemeClr val="tx1"/>
                </a:solidFill>
              </a:rPr>
              <a:t>5</a:t>
            </a:r>
          </a:p>
        </p:txBody>
      </p:sp>
      <p:sp>
        <p:nvSpPr>
          <p:cNvPr id="52" name="Rectangle 51"/>
          <p:cNvSpPr/>
          <p:nvPr/>
        </p:nvSpPr>
        <p:spPr>
          <a:xfrm>
            <a:off x="8839200" y="2819400"/>
            <a:ext cx="4572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j+k</a:t>
            </a:r>
            <a:r>
              <a:rPr lang="en-US" baseline="-25000" dirty="0">
                <a:solidFill>
                  <a:schemeClr val="tx1"/>
                </a:solidFill>
              </a:rPr>
              <a:t>9</a:t>
            </a:r>
          </a:p>
        </p:txBody>
      </p:sp>
      <p:sp>
        <p:nvSpPr>
          <p:cNvPr id="53" name="Rectangle 52"/>
          <p:cNvSpPr/>
          <p:nvPr/>
        </p:nvSpPr>
        <p:spPr>
          <a:xfrm>
            <a:off x="9296400" y="2819400"/>
            <a:ext cx="5334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n+k</a:t>
            </a:r>
            <a:r>
              <a:rPr lang="en-US" baseline="-25000" dirty="0">
                <a:solidFill>
                  <a:schemeClr val="tx1"/>
                </a:solidFill>
              </a:rPr>
              <a:t>13</a:t>
            </a:r>
          </a:p>
        </p:txBody>
      </p:sp>
      <p:sp>
        <p:nvSpPr>
          <p:cNvPr id="54" name="Rectangle 53"/>
          <p:cNvSpPr/>
          <p:nvPr/>
        </p:nvSpPr>
        <p:spPr>
          <a:xfrm>
            <a:off x="7924800" y="3132138"/>
            <a:ext cx="4572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c+k</a:t>
            </a:r>
            <a:r>
              <a:rPr lang="en-US" baseline="-25000" dirty="0">
                <a:solidFill>
                  <a:schemeClr val="tx1"/>
                </a:solidFill>
              </a:rPr>
              <a:t>2</a:t>
            </a:r>
          </a:p>
        </p:txBody>
      </p:sp>
      <p:sp>
        <p:nvSpPr>
          <p:cNvPr id="55" name="Rectangle 54"/>
          <p:cNvSpPr/>
          <p:nvPr/>
        </p:nvSpPr>
        <p:spPr>
          <a:xfrm>
            <a:off x="8382000" y="3132138"/>
            <a:ext cx="4572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g+k</a:t>
            </a:r>
            <a:r>
              <a:rPr lang="en-US" baseline="-25000" dirty="0">
                <a:solidFill>
                  <a:schemeClr val="tx1"/>
                </a:solidFill>
              </a:rPr>
              <a:t>6</a:t>
            </a:r>
          </a:p>
        </p:txBody>
      </p:sp>
      <p:sp>
        <p:nvSpPr>
          <p:cNvPr id="56" name="Rectangle 55"/>
          <p:cNvSpPr/>
          <p:nvPr/>
        </p:nvSpPr>
        <p:spPr>
          <a:xfrm>
            <a:off x="8839200" y="3132138"/>
            <a:ext cx="4572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k</a:t>
            </a:r>
            <a:r>
              <a:rPr lang="en-US" sz="1200" dirty="0">
                <a:solidFill>
                  <a:schemeClr val="tx1"/>
                </a:solidFill>
              </a:rPr>
              <a:t>+</a:t>
            </a:r>
            <a:r>
              <a:rPr lang="en-US" dirty="0">
                <a:solidFill>
                  <a:schemeClr val="tx1"/>
                </a:solidFill>
              </a:rPr>
              <a:t>k</a:t>
            </a:r>
            <a:r>
              <a:rPr lang="en-US" baseline="-25000" dirty="0">
                <a:solidFill>
                  <a:schemeClr val="tx1"/>
                </a:solidFill>
              </a:rPr>
              <a:t>10</a:t>
            </a:r>
          </a:p>
        </p:txBody>
      </p:sp>
      <p:sp>
        <p:nvSpPr>
          <p:cNvPr id="57" name="Rectangle 56"/>
          <p:cNvSpPr/>
          <p:nvPr/>
        </p:nvSpPr>
        <p:spPr>
          <a:xfrm>
            <a:off x="9296400" y="3132138"/>
            <a:ext cx="5334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o+k</a:t>
            </a:r>
            <a:r>
              <a:rPr lang="en-US" baseline="-25000" dirty="0">
                <a:solidFill>
                  <a:schemeClr val="tx1"/>
                </a:solidFill>
              </a:rPr>
              <a:t>14</a:t>
            </a:r>
          </a:p>
        </p:txBody>
      </p:sp>
      <p:sp>
        <p:nvSpPr>
          <p:cNvPr id="58" name="Rectangle 57"/>
          <p:cNvSpPr/>
          <p:nvPr/>
        </p:nvSpPr>
        <p:spPr>
          <a:xfrm>
            <a:off x="9296400" y="3444875"/>
            <a:ext cx="5334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p+k</a:t>
            </a:r>
            <a:r>
              <a:rPr lang="en-US" baseline="-25000" dirty="0">
                <a:solidFill>
                  <a:schemeClr val="tx1"/>
                </a:solidFill>
              </a:rPr>
              <a:t>15</a:t>
            </a:r>
          </a:p>
        </p:txBody>
      </p:sp>
      <p:sp>
        <p:nvSpPr>
          <p:cNvPr id="59" name="Rectangle 58"/>
          <p:cNvSpPr/>
          <p:nvPr/>
        </p:nvSpPr>
        <p:spPr>
          <a:xfrm>
            <a:off x="8839200" y="3444875"/>
            <a:ext cx="4572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l+k</a:t>
            </a:r>
            <a:r>
              <a:rPr lang="en-US" baseline="-25000" dirty="0">
                <a:solidFill>
                  <a:schemeClr val="tx1"/>
                </a:solidFill>
              </a:rPr>
              <a:t>11</a:t>
            </a:r>
          </a:p>
        </p:txBody>
      </p:sp>
      <p:sp>
        <p:nvSpPr>
          <p:cNvPr id="60" name="Rectangle 59"/>
          <p:cNvSpPr/>
          <p:nvPr/>
        </p:nvSpPr>
        <p:spPr>
          <a:xfrm>
            <a:off x="8382000" y="3444875"/>
            <a:ext cx="4572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h+k</a:t>
            </a:r>
            <a:r>
              <a:rPr lang="en-US" baseline="-25000" dirty="0">
                <a:solidFill>
                  <a:schemeClr val="tx1"/>
                </a:solidFill>
              </a:rPr>
              <a:t>7</a:t>
            </a:r>
          </a:p>
        </p:txBody>
      </p:sp>
      <p:sp>
        <p:nvSpPr>
          <p:cNvPr id="61" name="Rectangle 60"/>
          <p:cNvSpPr/>
          <p:nvPr/>
        </p:nvSpPr>
        <p:spPr>
          <a:xfrm>
            <a:off x="7924800" y="3444875"/>
            <a:ext cx="4572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d+k</a:t>
            </a:r>
            <a:r>
              <a:rPr lang="en-US" baseline="-25000" dirty="0">
                <a:solidFill>
                  <a:schemeClr val="tx1"/>
                </a:solidFill>
              </a:rPr>
              <a:t>3</a:t>
            </a:r>
          </a:p>
        </p:txBody>
      </p:sp>
    </p:spTree>
    <p:extLst>
      <p:ext uri="{BB962C8B-B14F-4D97-AF65-F5344CB8AC3E}">
        <p14:creationId xmlns:p14="http://schemas.microsoft.com/office/powerpoint/2010/main" val="1339816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idx="4294967295"/>
          </p:nvPr>
        </p:nvSpPr>
        <p:spPr bwMode="auto">
          <a:xfrm>
            <a:off x="838201" y="448628"/>
            <a:ext cx="10515600" cy="1325563"/>
          </a:xfrm>
        </p:spPr>
        <p:txBody>
          <a:bodyPr/>
          <a:lstStyle/>
          <a:p>
            <a:pPr>
              <a:defRPr/>
            </a:pPr>
            <a:r>
              <a:rPr lang="en-US" smtClean="0">
                <a:solidFill>
                  <a:schemeClr val="tx2"/>
                </a:solidFill>
                <a:ea typeface="ＭＳ Ｐゴシック" pitchFamily="34" charset="-128"/>
              </a:rPr>
              <a:t>Shift Rows</a:t>
            </a:r>
          </a:p>
        </p:txBody>
      </p:sp>
      <p:sp>
        <p:nvSpPr>
          <p:cNvPr id="62467" name="Content Placeholder 2"/>
          <p:cNvSpPr>
            <a:spLocks noGrp="1"/>
          </p:cNvSpPr>
          <p:nvPr>
            <p:ph idx="4294967295"/>
          </p:nvPr>
        </p:nvSpPr>
        <p:spPr>
          <a:xfrm>
            <a:off x="1237489" y="3105912"/>
            <a:ext cx="5029200" cy="2819400"/>
          </a:xfrm>
        </p:spPr>
        <p:txBody>
          <a:bodyPr/>
          <a:lstStyle/>
          <a:p>
            <a:pPr>
              <a:lnSpc>
                <a:spcPct val="80000"/>
              </a:lnSpc>
            </a:pPr>
            <a:r>
              <a:rPr lang="en-US" sz="2500" b="1" i="1" dirty="0" err="1">
                <a:ea typeface="ＭＳ Ｐゴシック" pitchFamily="34" charset="-128"/>
              </a:rPr>
              <a:t>ShiftRows</a:t>
            </a:r>
            <a:endParaRPr lang="en-US" sz="2500" b="1" i="1" dirty="0">
              <a:ea typeface="ＭＳ Ｐゴシック" pitchFamily="34" charset="-128"/>
            </a:endParaRPr>
          </a:p>
          <a:p>
            <a:pPr lvl="1">
              <a:lnSpc>
                <a:spcPct val="80000"/>
              </a:lnSpc>
              <a:buFont typeface="Arial" charset="0"/>
              <a:buChar char="•"/>
            </a:pPr>
            <a:r>
              <a:rPr lang="en-US" sz="2200" dirty="0">
                <a:ea typeface="ＭＳ Ｐゴシック" pitchFamily="34" charset="-128"/>
              </a:rPr>
              <a:t>Leave the First row untouched</a:t>
            </a:r>
          </a:p>
          <a:p>
            <a:pPr lvl="1">
              <a:lnSpc>
                <a:spcPct val="80000"/>
              </a:lnSpc>
              <a:buFont typeface="Arial" charset="0"/>
              <a:buChar char="•"/>
            </a:pPr>
            <a:r>
              <a:rPr lang="en-US" sz="2200" dirty="0">
                <a:ea typeface="ＭＳ Ｐゴシック" pitchFamily="34" charset="-128"/>
              </a:rPr>
              <a:t>Left Rotate (2</a:t>
            </a:r>
            <a:r>
              <a:rPr lang="en-US" sz="2200" baseline="30000" dirty="0">
                <a:ea typeface="ＭＳ Ｐゴシック" pitchFamily="34" charset="-128"/>
              </a:rPr>
              <a:t>nd</a:t>
            </a:r>
            <a:r>
              <a:rPr lang="en-US" sz="2200" dirty="0">
                <a:ea typeface="ＭＳ Ｐゴシック" pitchFamily="34" charset="-128"/>
              </a:rPr>
              <a:t> Row by 8 bits)</a:t>
            </a:r>
          </a:p>
          <a:p>
            <a:pPr lvl="1">
              <a:lnSpc>
                <a:spcPct val="80000"/>
              </a:lnSpc>
              <a:buFont typeface="Arial" charset="0"/>
              <a:buChar char="•"/>
            </a:pPr>
            <a:r>
              <a:rPr lang="en-US" sz="2200" dirty="0">
                <a:ea typeface="ＭＳ Ｐゴシック" pitchFamily="34" charset="-128"/>
              </a:rPr>
              <a:t>Left Rotate (3</a:t>
            </a:r>
            <a:r>
              <a:rPr lang="en-US" sz="2200" baseline="30000" dirty="0">
                <a:ea typeface="ＭＳ Ｐゴシック" pitchFamily="34" charset="-128"/>
              </a:rPr>
              <a:t>rd</a:t>
            </a:r>
            <a:r>
              <a:rPr lang="en-US" sz="2200" dirty="0">
                <a:ea typeface="ＭＳ Ｐゴシック" pitchFamily="34" charset="-128"/>
              </a:rPr>
              <a:t> Row by 16 bits)</a:t>
            </a:r>
          </a:p>
          <a:p>
            <a:pPr lvl="1">
              <a:lnSpc>
                <a:spcPct val="80000"/>
              </a:lnSpc>
              <a:buFont typeface="Arial" charset="0"/>
              <a:buChar char="•"/>
            </a:pPr>
            <a:r>
              <a:rPr lang="en-US" sz="2200" dirty="0">
                <a:ea typeface="ＭＳ Ｐゴシック" pitchFamily="34" charset="-128"/>
              </a:rPr>
              <a:t>Left Rotate (4</a:t>
            </a:r>
            <a:r>
              <a:rPr lang="en-US" sz="2200" baseline="30000" dirty="0">
                <a:ea typeface="ＭＳ Ｐゴシック" pitchFamily="34" charset="-128"/>
              </a:rPr>
              <a:t>th</a:t>
            </a:r>
            <a:r>
              <a:rPr lang="en-US" sz="2200" dirty="0">
                <a:ea typeface="ＭＳ Ｐゴシック" pitchFamily="34" charset="-128"/>
              </a:rPr>
              <a:t> Row by 24 bits)</a:t>
            </a:r>
          </a:p>
          <a:p>
            <a:pPr>
              <a:lnSpc>
                <a:spcPct val="80000"/>
              </a:lnSpc>
            </a:pPr>
            <a:r>
              <a:rPr lang="en-US" sz="2500" b="1" dirty="0">
                <a:ea typeface="ＭＳ Ｐゴシック" pitchFamily="34" charset="-128"/>
              </a:rPr>
              <a:t>Implementation in Hardware</a:t>
            </a:r>
          </a:p>
          <a:p>
            <a:pPr lvl="1">
              <a:lnSpc>
                <a:spcPct val="80000"/>
              </a:lnSpc>
              <a:buFont typeface="Arial" charset="0"/>
              <a:buChar char="•"/>
            </a:pPr>
            <a:r>
              <a:rPr lang="en-US" sz="2200" dirty="0">
                <a:ea typeface="ＭＳ Ｐゴシック" pitchFamily="34" charset="-128"/>
              </a:rPr>
              <a:t>No resources required, only  mapping with wires</a:t>
            </a:r>
          </a:p>
          <a:p>
            <a:pPr lvl="1">
              <a:lnSpc>
                <a:spcPct val="80000"/>
              </a:lnSpc>
            </a:pPr>
            <a:endParaRPr lang="en-US" sz="2200" dirty="0">
              <a:ea typeface="ＭＳ Ｐゴシック" pitchFamily="34" charset="-128"/>
            </a:endParaRPr>
          </a:p>
        </p:txBody>
      </p:sp>
      <p:sp>
        <p:nvSpPr>
          <p:cNvPr id="32" name="Rectangle 31"/>
          <p:cNvSpPr/>
          <p:nvPr/>
        </p:nvSpPr>
        <p:spPr>
          <a:xfrm>
            <a:off x="2197608" y="159042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a:t>
            </a:r>
          </a:p>
        </p:txBody>
      </p:sp>
      <p:sp>
        <p:nvSpPr>
          <p:cNvPr id="33" name="Rectangle 32"/>
          <p:cNvSpPr/>
          <p:nvPr/>
        </p:nvSpPr>
        <p:spPr>
          <a:xfrm>
            <a:off x="2510346" y="159042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a:t>
            </a:r>
          </a:p>
        </p:txBody>
      </p:sp>
      <p:sp>
        <p:nvSpPr>
          <p:cNvPr id="34" name="Rectangle 33"/>
          <p:cNvSpPr/>
          <p:nvPr/>
        </p:nvSpPr>
        <p:spPr>
          <a:xfrm>
            <a:off x="2823083" y="159042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i</a:t>
            </a:r>
            <a:endParaRPr lang="en-US" dirty="0">
              <a:solidFill>
                <a:schemeClr val="tx1"/>
              </a:solidFill>
            </a:endParaRPr>
          </a:p>
        </p:txBody>
      </p:sp>
      <p:sp>
        <p:nvSpPr>
          <p:cNvPr id="35" name="Rectangle 34"/>
          <p:cNvSpPr/>
          <p:nvPr/>
        </p:nvSpPr>
        <p:spPr>
          <a:xfrm>
            <a:off x="3134233" y="159042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t>
            </a:r>
          </a:p>
        </p:txBody>
      </p:sp>
      <p:sp>
        <p:nvSpPr>
          <p:cNvPr id="36" name="Rectangle 35"/>
          <p:cNvSpPr/>
          <p:nvPr/>
        </p:nvSpPr>
        <p:spPr>
          <a:xfrm>
            <a:off x="2197608" y="189522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b</a:t>
            </a:r>
          </a:p>
        </p:txBody>
      </p:sp>
      <p:sp>
        <p:nvSpPr>
          <p:cNvPr id="37" name="Rectangle 36"/>
          <p:cNvSpPr/>
          <p:nvPr/>
        </p:nvSpPr>
        <p:spPr>
          <a:xfrm>
            <a:off x="2510346" y="189522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f</a:t>
            </a:r>
          </a:p>
        </p:txBody>
      </p:sp>
      <p:sp>
        <p:nvSpPr>
          <p:cNvPr id="38" name="Rectangle 37"/>
          <p:cNvSpPr/>
          <p:nvPr/>
        </p:nvSpPr>
        <p:spPr>
          <a:xfrm>
            <a:off x="2823083" y="189522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j</a:t>
            </a:r>
          </a:p>
        </p:txBody>
      </p:sp>
      <p:sp>
        <p:nvSpPr>
          <p:cNvPr id="39" name="Rectangle 38"/>
          <p:cNvSpPr/>
          <p:nvPr/>
        </p:nvSpPr>
        <p:spPr>
          <a:xfrm>
            <a:off x="3134233" y="189522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n</a:t>
            </a:r>
          </a:p>
        </p:txBody>
      </p:sp>
      <p:sp>
        <p:nvSpPr>
          <p:cNvPr id="40" name="Rectangle 39"/>
          <p:cNvSpPr/>
          <p:nvPr/>
        </p:nvSpPr>
        <p:spPr>
          <a:xfrm>
            <a:off x="2197608" y="220795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c</a:t>
            </a:r>
          </a:p>
        </p:txBody>
      </p:sp>
      <p:sp>
        <p:nvSpPr>
          <p:cNvPr id="41" name="Rectangle 40"/>
          <p:cNvSpPr/>
          <p:nvPr/>
        </p:nvSpPr>
        <p:spPr>
          <a:xfrm>
            <a:off x="2510346" y="220795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g</a:t>
            </a:r>
          </a:p>
        </p:txBody>
      </p:sp>
      <p:sp>
        <p:nvSpPr>
          <p:cNvPr id="42" name="Rectangle 41"/>
          <p:cNvSpPr/>
          <p:nvPr/>
        </p:nvSpPr>
        <p:spPr>
          <a:xfrm>
            <a:off x="2823083" y="220795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k</a:t>
            </a:r>
          </a:p>
        </p:txBody>
      </p:sp>
      <p:sp>
        <p:nvSpPr>
          <p:cNvPr id="43" name="Rectangle 42"/>
          <p:cNvSpPr/>
          <p:nvPr/>
        </p:nvSpPr>
        <p:spPr>
          <a:xfrm>
            <a:off x="3134233" y="220795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o</a:t>
            </a:r>
          </a:p>
        </p:txBody>
      </p:sp>
      <p:sp>
        <p:nvSpPr>
          <p:cNvPr id="44" name="Rectangle 43"/>
          <p:cNvSpPr/>
          <p:nvPr/>
        </p:nvSpPr>
        <p:spPr>
          <a:xfrm>
            <a:off x="2197608" y="2520696"/>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d</a:t>
            </a:r>
          </a:p>
        </p:txBody>
      </p:sp>
      <p:sp>
        <p:nvSpPr>
          <p:cNvPr id="45" name="Rectangle 44"/>
          <p:cNvSpPr/>
          <p:nvPr/>
        </p:nvSpPr>
        <p:spPr>
          <a:xfrm>
            <a:off x="2510346" y="2520696"/>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h</a:t>
            </a:r>
          </a:p>
        </p:txBody>
      </p:sp>
      <p:sp>
        <p:nvSpPr>
          <p:cNvPr id="46" name="Rectangle 45"/>
          <p:cNvSpPr/>
          <p:nvPr/>
        </p:nvSpPr>
        <p:spPr>
          <a:xfrm>
            <a:off x="2823083" y="2520696"/>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l</a:t>
            </a:r>
          </a:p>
        </p:txBody>
      </p:sp>
      <p:sp>
        <p:nvSpPr>
          <p:cNvPr id="47" name="Rectangle 46"/>
          <p:cNvSpPr/>
          <p:nvPr/>
        </p:nvSpPr>
        <p:spPr>
          <a:xfrm>
            <a:off x="3134233" y="2520696"/>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p</a:t>
            </a:r>
          </a:p>
        </p:txBody>
      </p:sp>
      <p:grpSp>
        <p:nvGrpSpPr>
          <p:cNvPr id="2" name="Group 64"/>
          <p:cNvGrpSpPr>
            <a:grpSpLocks/>
          </p:cNvGrpSpPr>
          <p:nvPr/>
        </p:nvGrpSpPr>
        <p:grpSpPr bwMode="auto">
          <a:xfrm>
            <a:off x="4385184" y="1590422"/>
            <a:ext cx="1241425" cy="1235075"/>
            <a:chOff x="4853940" y="1600200"/>
            <a:chExt cx="1242060" cy="1234440"/>
          </a:xfrm>
          <a:solidFill>
            <a:schemeClr val="accent1">
              <a:lumMod val="40000"/>
              <a:lumOff val="60000"/>
            </a:schemeClr>
          </a:solidFill>
        </p:grpSpPr>
        <p:sp>
          <p:nvSpPr>
            <p:cNvPr id="48" name="Rectangle 47"/>
            <p:cNvSpPr/>
            <p:nvPr/>
          </p:nvSpPr>
          <p:spPr>
            <a:xfrm>
              <a:off x="4853940" y="1600200"/>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a:t>
              </a:r>
            </a:p>
          </p:txBody>
        </p:sp>
        <p:sp>
          <p:nvSpPr>
            <p:cNvPr id="49" name="Rectangle 48"/>
            <p:cNvSpPr/>
            <p:nvPr/>
          </p:nvSpPr>
          <p:spPr>
            <a:xfrm>
              <a:off x="5166838" y="1600200"/>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a:t>
              </a:r>
            </a:p>
          </p:txBody>
        </p:sp>
        <p:sp>
          <p:nvSpPr>
            <p:cNvPr id="50" name="Rectangle 49"/>
            <p:cNvSpPr/>
            <p:nvPr/>
          </p:nvSpPr>
          <p:spPr>
            <a:xfrm>
              <a:off x="5478147" y="1600200"/>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i</a:t>
              </a:r>
              <a:endParaRPr lang="en-US" dirty="0">
                <a:solidFill>
                  <a:schemeClr val="tx1"/>
                </a:solidFill>
              </a:endParaRPr>
            </a:p>
          </p:txBody>
        </p:sp>
        <p:sp>
          <p:nvSpPr>
            <p:cNvPr id="51" name="Rectangle 50"/>
            <p:cNvSpPr/>
            <p:nvPr/>
          </p:nvSpPr>
          <p:spPr>
            <a:xfrm>
              <a:off x="5791044" y="1600200"/>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t>
              </a:r>
            </a:p>
          </p:txBody>
        </p:sp>
        <p:sp>
          <p:nvSpPr>
            <p:cNvPr id="52" name="Rectangle 51"/>
            <p:cNvSpPr/>
            <p:nvPr/>
          </p:nvSpPr>
          <p:spPr>
            <a:xfrm>
              <a:off x="4853940" y="1904843"/>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f</a:t>
              </a:r>
            </a:p>
          </p:txBody>
        </p:sp>
        <p:sp>
          <p:nvSpPr>
            <p:cNvPr id="53" name="Rectangle 52"/>
            <p:cNvSpPr/>
            <p:nvPr/>
          </p:nvSpPr>
          <p:spPr>
            <a:xfrm>
              <a:off x="5166838" y="1904843"/>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j</a:t>
              </a:r>
            </a:p>
          </p:txBody>
        </p:sp>
        <p:sp>
          <p:nvSpPr>
            <p:cNvPr id="54" name="Rectangle 53"/>
            <p:cNvSpPr/>
            <p:nvPr/>
          </p:nvSpPr>
          <p:spPr>
            <a:xfrm>
              <a:off x="5478147" y="1904843"/>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n</a:t>
              </a:r>
            </a:p>
          </p:txBody>
        </p:sp>
        <p:sp>
          <p:nvSpPr>
            <p:cNvPr id="55" name="Rectangle 54"/>
            <p:cNvSpPr/>
            <p:nvPr/>
          </p:nvSpPr>
          <p:spPr>
            <a:xfrm>
              <a:off x="5791044" y="1904843"/>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b</a:t>
              </a:r>
            </a:p>
          </p:txBody>
        </p:sp>
        <p:sp>
          <p:nvSpPr>
            <p:cNvPr id="56" name="Rectangle 55"/>
            <p:cNvSpPr/>
            <p:nvPr/>
          </p:nvSpPr>
          <p:spPr>
            <a:xfrm>
              <a:off x="4853940" y="2217420"/>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k</a:t>
              </a:r>
            </a:p>
          </p:txBody>
        </p:sp>
        <p:sp>
          <p:nvSpPr>
            <p:cNvPr id="57" name="Rectangle 56"/>
            <p:cNvSpPr/>
            <p:nvPr/>
          </p:nvSpPr>
          <p:spPr>
            <a:xfrm>
              <a:off x="5166838" y="2217420"/>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o</a:t>
              </a:r>
            </a:p>
          </p:txBody>
        </p:sp>
        <p:sp>
          <p:nvSpPr>
            <p:cNvPr id="58" name="Rectangle 57"/>
            <p:cNvSpPr/>
            <p:nvPr/>
          </p:nvSpPr>
          <p:spPr>
            <a:xfrm>
              <a:off x="5478147" y="2217420"/>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c</a:t>
              </a:r>
            </a:p>
          </p:txBody>
        </p:sp>
        <p:sp>
          <p:nvSpPr>
            <p:cNvPr id="59" name="Rectangle 58"/>
            <p:cNvSpPr/>
            <p:nvPr/>
          </p:nvSpPr>
          <p:spPr>
            <a:xfrm>
              <a:off x="5791044" y="2217420"/>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g</a:t>
              </a:r>
            </a:p>
          </p:txBody>
        </p:sp>
        <p:sp>
          <p:nvSpPr>
            <p:cNvPr id="60" name="Rectangle 59"/>
            <p:cNvSpPr/>
            <p:nvPr/>
          </p:nvSpPr>
          <p:spPr>
            <a:xfrm>
              <a:off x="4853940" y="2529997"/>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p</a:t>
              </a:r>
            </a:p>
          </p:txBody>
        </p:sp>
        <p:sp>
          <p:nvSpPr>
            <p:cNvPr id="61" name="Rectangle 60"/>
            <p:cNvSpPr/>
            <p:nvPr/>
          </p:nvSpPr>
          <p:spPr>
            <a:xfrm>
              <a:off x="5166838" y="2529997"/>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d</a:t>
              </a:r>
            </a:p>
          </p:txBody>
        </p:sp>
        <p:sp>
          <p:nvSpPr>
            <p:cNvPr id="62" name="Rectangle 61"/>
            <p:cNvSpPr/>
            <p:nvPr/>
          </p:nvSpPr>
          <p:spPr>
            <a:xfrm>
              <a:off x="5478147" y="2529997"/>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h</a:t>
              </a:r>
            </a:p>
          </p:txBody>
        </p:sp>
        <p:sp>
          <p:nvSpPr>
            <p:cNvPr id="63" name="Rectangle 62"/>
            <p:cNvSpPr/>
            <p:nvPr/>
          </p:nvSpPr>
          <p:spPr>
            <a:xfrm>
              <a:off x="5791044" y="2529997"/>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l</a:t>
              </a:r>
            </a:p>
          </p:txBody>
        </p:sp>
      </p:grpSp>
      <p:sp>
        <p:nvSpPr>
          <p:cNvPr id="64" name="Right Arrow 63"/>
          <p:cNvSpPr/>
          <p:nvPr/>
        </p:nvSpPr>
        <p:spPr>
          <a:xfrm>
            <a:off x="3515234" y="2123821"/>
            <a:ext cx="739775" cy="228600"/>
          </a:xfrm>
          <a:prstGeom prst="rightArrow">
            <a:avLst/>
          </a:prstGeom>
          <a:solidFill>
            <a:schemeClr val="accent2">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7" name="Group 6"/>
          <p:cNvGrpSpPr/>
          <p:nvPr/>
        </p:nvGrpSpPr>
        <p:grpSpPr>
          <a:xfrm>
            <a:off x="6726936" y="755904"/>
            <a:ext cx="2057400" cy="4892675"/>
            <a:chOff x="7440168" y="755904"/>
            <a:chExt cx="2057400" cy="4892675"/>
          </a:xfrm>
        </p:grpSpPr>
        <p:sp>
          <p:nvSpPr>
            <p:cNvPr id="72" name="Rectangle 71"/>
            <p:cNvSpPr/>
            <p:nvPr/>
          </p:nvSpPr>
          <p:spPr>
            <a:xfrm>
              <a:off x="7440168" y="441350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t>
              </a:r>
            </a:p>
          </p:txBody>
        </p:sp>
        <p:sp>
          <p:nvSpPr>
            <p:cNvPr id="76" name="Rectangle 75"/>
            <p:cNvSpPr/>
            <p:nvPr/>
          </p:nvSpPr>
          <p:spPr>
            <a:xfrm>
              <a:off x="7440168" y="471830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n</a:t>
              </a:r>
            </a:p>
          </p:txBody>
        </p:sp>
        <p:sp>
          <p:nvSpPr>
            <p:cNvPr id="80" name="Rectangle 79"/>
            <p:cNvSpPr/>
            <p:nvPr/>
          </p:nvSpPr>
          <p:spPr>
            <a:xfrm>
              <a:off x="7440168" y="503104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o</a:t>
              </a:r>
            </a:p>
          </p:txBody>
        </p:sp>
        <p:sp>
          <p:nvSpPr>
            <p:cNvPr id="84" name="Rectangle 83"/>
            <p:cNvSpPr/>
            <p:nvPr/>
          </p:nvSpPr>
          <p:spPr>
            <a:xfrm>
              <a:off x="7440168" y="534377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p</a:t>
              </a:r>
            </a:p>
          </p:txBody>
        </p:sp>
        <p:sp>
          <p:nvSpPr>
            <p:cNvPr id="85" name="Rectangle 84"/>
            <p:cNvSpPr/>
            <p:nvPr/>
          </p:nvSpPr>
          <p:spPr>
            <a:xfrm>
              <a:off x="7440168" y="75590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a:t>
              </a:r>
            </a:p>
          </p:txBody>
        </p:sp>
        <p:sp>
          <p:nvSpPr>
            <p:cNvPr id="86" name="Rectangle 85"/>
            <p:cNvSpPr/>
            <p:nvPr/>
          </p:nvSpPr>
          <p:spPr>
            <a:xfrm>
              <a:off x="7440168" y="106070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b</a:t>
              </a:r>
            </a:p>
          </p:txBody>
        </p:sp>
        <p:sp>
          <p:nvSpPr>
            <p:cNvPr id="87" name="Rectangle 86"/>
            <p:cNvSpPr/>
            <p:nvPr/>
          </p:nvSpPr>
          <p:spPr>
            <a:xfrm>
              <a:off x="7440168" y="137344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c</a:t>
              </a:r>
            </a:p>
          </p:txBody>
        </p:sp>
        <p:sp>
          <p:nvSpPr>
            <p:cNvPr id="88" name="Rectangle 87"/>
            <p:cNvSpPr/>
            <p:nvPr/>
          </p:nvSpPr>
          <p:spPr>
            <a:xfrm>
              <a:off x="7440168" y="168617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d</a:t>
              </a:r>
            </a:p>
          </p:txBody>
        </p:sp>
        <p:sp>
          <p:nvSpPr>
            <p:cNvPr id="89" name="Rectangle 88"/>
            <p:cNvSpPr/>
            <p:nvPr/>
          </p:nvSpPr>
          <p:spPr>
            <a:xfrm>
              <a:off x="7440168" y="197510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a:t>
              </a:r>
            </a:p>
          </p:txBody>
        </p:sp>
        <p:sp>
          <p:nvSpPr>
            <p:cNvPr id="90" name="Rectangle 89"/>
            <p:cNvSpPr/>
            <p:nvPr/>
          </p:nvSpPr>
          <p:spPr>
            <a:xfrm>
              <a:off x="7440168" y="227990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f</a:t>
              </a:r>
            </a:p>
          </p:txBody>
        </p:sp>
        <p:sp>
          <p:nvSpPr>
            <p:cNvPr id="91" name="Rectangle 90"/>
            <p:cNvSpPr/>
            <p:nvPr/>
          </p:nvSpPr>
          <p:spPr>
            <a:xfrm>
              <a:off x="7440168" y="259264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g</a:t>
              </a:r>
            </a:p>
          </p:txBody>
        </p:sp>
        <p:sp>
          <p:nvSpPr>
            <p:cNvPr id="92" name="Rectangle 91"/>
            <p:cNvSpPr/>
            <p:nvPr/>
          </p:nvSpPr>
          <p:spPr>
            <a:xfrm>
              <a:off x="7440168" y="290537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h</a:t>
              </a:r>
            </a:p>
          </p:txBody>
        </p:sp>
        <p:sp>
          <p:nvSpPr>
            <p:cNvPr id="93" name="Rectangle 92"/>
            <p:cNvSpPr/>
            <p:nvPr/>
          </p:nvSpPr>
          <p:spPr>
            <a:xfrm>
              <a:off x="7440168" y="319430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i</a:t>
              </a:r>
              <a:endParaRPr lang="en-US" dirty="0">
                <a:solidFill>
                  <a:schemeClr val="tx1"/>
                </a:solidFill>
              </a:endParaRPr>
            </a:p>
          </p:txBody>
        </p:sp>
        <p:sp>
          <p:nvSpPr>
            <p:cNvPr id="94" name="Rectangle 93"/>
            <p:cNvSpPr/>
            <p:nvPr/>
          </p:nvSpPr>
          <p:spPr>
            <a:xfrm>
              <a:off x="7440168" y="349910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j</a:t>
              </a:r>
            </a:p>
          </p:txBody>
        </p:sp>
        <p:sp>
          <p:nvSpPr>
            <p:cNvPr id="95" name="Rectangle 94"/>
            <p:cNvSpPr/>
            <p:nvPr/>
          </p:nvSpPr>
          <p:spPr>
            <a:xfrm>
              <a:off x="7440168" y="381184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k</a:t>
              </a:r>
            </a:p>
          </p:txBody>
        </p:sp>
        <p:sp>
          <p:nvSpPr>
            <p:cNvPr id="96" name="Rectangle 95"/>
            <p:cNvSpPr/>
            <p:nvPr/>
          </p:nvSpPr>
          <p:spPr>
            <a:xfrm>
              <a:off x="7440168" y="412457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l</a:t>
              </a:r>
            </a:p>
          </p:txBody>
        </p:sp>
        <p:sp>
          <p:nvSpPr>
            <p:cNvPr id="97" name="Rectangle 96"/>
            <p:cNvSpPr/>
            <p:nvPr/>
          </p:nvSpPr>
          <p:spPr>
            <a:xfrm>
              <a:off x="9192768" y="441350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t>
              </a:r>
            </a:p>
          </p:txBody>
        </p:sp>
        <p:sp>
          <p:nvSpPr>
            <p:cNvPr id="98" name="Rectangle 97"/>
            <p:cNvSpPr/>
            <p:nvPr/>
          </p:nvSpPr>
          <p:spPr>
            <a:xfrm>
              <a:off x="9192768" y="471830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b</a:t>
              </a:r>
            </a:p>
          </p:txBody>
        </p:sp>
        <p:sp>
          <p:nvSpPr>
            <p:cNvPr id="99" name="Rectangle 98"/>
            <p:cNvSpPr/>
            <p:nvPr/>
          </p:nvSpPr>
          <p:spPr>
            <a:xfrm>
              <a:off x="9192768" y="503104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g</a:t>
              </a:r>
            </a:p>
          </p:txBody>
        </p:sp>
        <p:sp>
          <p:nvSpPr>
            <p:cNvPr id="100" name="Rectangle 99"/>
            <p:cNvSpPr/>
            <p:nvPr/>
          </p:nvSpPr>
          <p:spPr>
            <a:xfrm>
              <a:off x="9192768" y="534377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l</a:t>
              </a:r>
            </a:p>
          </p:txBody>
        </p:sp>
        <p:sp>
          <p:nvSpPr>
            <p:cNvPr id="101" name="Rectangle 100"/>
            <p:cNvSpPr/>
            <p:nvPr/>
          </p:nvSpPr>
          <p:spPr>
            <a:xfrm>
              <a:off x="9192768" y="75590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a:t>
              </a:r>
            </a:p>
          </p:txBody>
        </p:sp>
        <p:sp>
          <p:nvSpPr>
            <p:cNvPr id="102" name="Rectangle 101"/>
            <p:cNvSpPr/>
            <p:nvPr/>
          </p:nvSpPr>
          <p:spPr>
            <a:xfrm>
              <a:off x="9192768" y="106070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f</a:t>
              </a:r>
            </a:p>
          </p:txBody>
        </p:sp>
        <p:sp>
          <p:nvSpPr>
            <p:cNvPr id="103" name="Rectangle 102"/>
            <p:cNvSpPr/>
            <p:nvPr/>
          </p:nvSpPr>
          <p:spPr>
            <a:xfrm>
              <a:off x="9192768" y="137344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k</a:t>
              </a:r>
            </a:p>
          </p:txBody>
        </p:sp>
        <p:sp>
          <p:nvSpPr>
            <p:cNvPr id="104" name="Rectangle 103"/>
            <p:cNvSpPr/>
            <p:nvPr/>
          </p:nvSpPr>
          <p:spPr>
            <a:xfrm>
              <a:off x="9192768" y="168617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p</a:t>
              </a:r>
            </a:p>
          </p:txBody>
        </p:sp>
        <p:sp>
          <p:nvSpPr>
            <p:cNvPr id="105" name="Rectangle 104"/>
            <p:cNvSpPr/>
            <p:nvPr/>
          </p:nvSpPr>
          <p:spPr>
            <a:xfrm>
              <a:off x="9192768" y="197510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a:t>
              </a:r>
            </a:p>
          </p:txBody>
        </p:sp>
        <p:sp>
          <p:nvSpPr>
            <p:cNvPr id="106" name="Rectangle 105"/>
            <p:cNvSpPr/>
            <p:nvPr/>
          </p:nvSpPr>
          <p:spPr>
            <a:xfrm>
              <a:off x="9192768" y="227990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j</a:t>
              </a:r>
            </a:p>
          </p:txBody>
        </p:sp>
        <p:sp>
          <p:nvSpPr>
            <p:cNvPr id="107" name="Rectangle 106"/>
            <p:cNvSpPr/>
            <p:nvPr/>
          </p:nvSpPr>
          <p:spPr>
            <a:xfrm>
              <a:off x="9192768" y="259264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o</a:t>
              </a:r>
            </a:p>
          </p:txBody>
        </p:sp>
        <p:sp>
          <p:nvSpPr>
            <p:cNvPr id="108" name="Rectangle 107"/>
            <p:cNvSpPr/>
            <p:nvPr/>
          </p:nvSpPr>
          <p:spPr>
            <a:xfrm>
              <a:off x="9192768" y="290537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d</a:t>
              </a:r>
            </a:p>
          </p:txBody>
        </p:sp>
        <p:sp>
          <p:nvSpPr>
            <p:cNvPr id="109" name="Rectangle 108"/>
            <p:cNvSpPr/>
            <p:nvPr/>
          </p:nvSpPr>
          <p:spPr>
            <a:xfrm>
              <a:off x="9192768" y="319430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i</a:t>
              </a:r>
              <a:endParaRPr lang="en-US" dirty="0">
                <a:solidFill>
                  <a:schemeClr val="tx1"/>
                </a:solidFill>
              </a:endParaRPr>
            </a:p>
          </p:txBody>
        </p:sp>
        <p:sp>
          <p:nvSpPr>
            <p:cNvPr id="110" name="Rectangle 109"/>
            <p:cNvSpPr/>
            <p:nvPr/>
          </p:nvSpPr>
          <p:spPr>
            <a:xfrm>
              <a:off x="9192768" y="349910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n</a:t>
              </a:r>
            </a:p>
          </p:txBody>
        </p:sp>
        <p:sp>
          <p:nvSpPr>
            <p:cNvPr id="111" name="Rectangle 110"/>
            <p:cNvSpPr/>
            <p:nvPr/>
          </p:nvSpPr>
          <p:spPr>
            <a:xfrm>
              <a:off x="9192768" y="381184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c</a:t>
              </a:r>
            </a:p>
          </p:txBody>
        </p:sp>
        <p:sp>
          <p:nvSpPr>
            <p:cNvPr id="112" name="Rectangle 111"/>
            <p:cNvSpPr/>
            <p:nvPr/>
          </p:nvSpPr>
          <p:spPr>
            <a:xfrm>
              <a:off x="9192768" y="412457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h</a:t>
              </a:r>
            </a:p>
          </p:txBody>
        </p:sp>
        <p:grpSp>
          <p:nvGrpSpPr>
            <p:cNvPr id="3" name="Group 127"/>
            <p:cNvGrpSpPr>
              <a:grpSpLocks/>
            </p:cNvGrpSpPr>
            <p:nvPr/>
          </p:nvGrpSpPr>
          <p:grpSpPr bwMode="auto">
            <a:xfrm>
              <a:off x="7735824" y="908304"/>
              <a:ext cx="1456944" cy="3657595"/>
              <a:chOff x="6239256" y="1751978"/>
              <a:chExt cx="1456944" cy="3658222"/>
            </a:xfrm>
            <a:solidFill>
              <a:schemeClr val="accent1">
                <a:lumMod val="40000"/>
                <a:lumOff val="60000"/>
              </a:schemeClr>
            </a:solidFill>
          </p:grpSpPr>
          <p:cxnSp>
            <p:nvCxnSpPr>
              <p:cNvPr id="114" name="Straight Arrow Connector 113"/>
              <p:cNvCxnSpPr>
                <a:stCxn id="85" idx="3"/>
                <a:endCxn id="101" idx="1"/>
              </p:cNvCxnSpPr>
              <p:nvPr/>
            </p:nvCxnSpPr>
            <p:spPr>
              <a:xfrm>
                <a:off x="6239256" y="1751978"/>
                <a:ext cx="1447800" cy="0"/>
              </a:xfrm>
              <a:prstGeom prst="straightConnector1">
                <a:avLst/>
              </a:prstGeom>
              <a:grpFill/>
              <a:ln w="19050">
                <a:tailEnd type="arrow"/>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a:off x="6248400" y="2969796"/>
                <a:ext cx="1447800" cy="1587"/>
              </a:xfrm>
              <a:prstGeom prst="straightConnector1">
                <a:avLst/>
              </a:prstGeom>
              <a:grpFill/>
              <a:ln w="19050">
                <a:tailEnd type="arrow"/>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a:off x="6248400" y="4189204"/>
                <a:ext cx="1447800" cy="1587"/>
              </a:xfrm>
              <a:prstGeom prst="straightConnector1">
                <a:avLst/>
              </a:prstGeom>
              <a:grpFill/>
              <a:ln w="19050">
                <a:tailEnd type="arrow"/>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a:off x="6248400" y="5408613"/>
                <a:ext cx="1447800" cy="1587"/>
              </a:xfrm>
              <a:prstGeom prst="straightConnector1">
                <a:avLst/>
              </a:prstGeom>
              <a:grpFill/>
              <a:ln w="19050">
                <a:tailEnd type="arrow"/>
              </a:ln>
            </p:spPr>
            <p:style>
              <a:lnRef idx="1">
                <a:schemeClr val="accent1"/>
              </a:lnRef>
              <a:fillRef idx="0">
                <a:schemeClr val="accent1"/>
              </a:fillRef>
              <a:effectRef idx="0">
                <a:schemeClr val="accent1"/>
              </a:effectRef>
              <a:fontRef idx="minor">
                <a:schemeClr val="tx1"/>
              </a:fontRef>
            </p:style>
          </p:cxnSp>
        </p:grpSp>
        <p:grpSp>
          <p:nvGrpSpPr>
            <p:cNvPr id="4" name="Group 126"/>
            <p:cNvGrpSpPr>
              <a:grpSpLocks/>
            </p:cNvGrpSpPr>
            <p:nvPr/>
          </p:nvGrpSpPr>
          <p:grpSpPr bwMode="auto">
            <a:xfrm>
              <a:off x="7735824" y="1213104"/>
              <a:ext cx="1456944" cy="3657600"/>
              <a:chOff x="6239256" y="2056778"/>
              <a:chExt cx="1456944" cy="3658227"/>
            </a:xfrm>
            <a:solidFill>
              <a:schemeClr val="accent1">
                <a:lumMod val="40000"/>
                <a:lumOff val="60000"/>
              </a:schemeClr>
            </a:solidFill>
          </p:grpSpPr>
          <p:cxnSp>
            <p:nvCxnSpPr>
              <p:cNvPr id="119" name="Straight Arrow Connector 118"/>
              <p:cNvCxnSpPr>
                <a:stCxn id="86" idx="3"/>
                <a:endCxn id="98" idx="1"/>
              </p:cNvCxnSpPr>
              <p:nvPr/>
            </p:nvCxnSpPr>
            <p:spPr>
              <a:xfrm>
                <a:off x="6239256" y="2056778"/>
                <a:ext cx="1447800" cy="3658227"/>
              </a:xfrm>
              <a:prstGeom prst="straightConnector1">
                <a:avLst/>
              </a:prstGeom>
              <a:grpFill/>
              <a:ln w="1905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90" idx="3"/>
                <a:endCxn id="102" idx="1"/>
              </p:cNvCxnSpPr>
              <p:nvPr/>
            </p:nvCxnSpPr>
            <p:spPr>
              <a:xfrm flipV="1">
                <a:off x="6239256" y="2056778"/>
                <a:ext cx="1447800" cy="1219409"/>
              </a:xfrm>
              <a:prstGeom prst="straightConnector1">
                <a:avLst/>
              </a:prstGeom>
              <a:grpFill/>
              <a:ln w="1905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flipV="1">
                <a:off x="6248400" y="3276184"/>
                <a:ext cx="1447800" cy="1219408"/>
              </a:xfrm>
              <a:prstGeom prst="straightConnector1">
                <a:avLst/>
              </a:prstGeom>
              <a:grpFill/>
              <a:ln w="1905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V="1">
                <a:off x="6248400" y="4495592"/>
                <a:ext cx="1447800" cy="1219408"/>
              </a:xfrm>
              <a:prstGeom prst="straightConnector1">
                <a:avLst/>
              </a:prstGeom>
              <a:grpFill/>
              <a:ln w="1905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5" name="Group 132"/>
            <p:cNvGrpSpPr>
              <a:grpSpLocks/>
            </p:cNvGrpSpPr>
            <p:nvPr/>
          </p:nvGrpSpPr>
          <p:grpSpPr bwMode="auto">
            <a:xfrm>
              <a:off x="7735824" y="1517905"/>
              <a:ext cx="1456944" cy="3657600"/>
              <a:chOff x="6239256" y="2362826"/>
              <a:chExt cx="1456944" cy="3656974"/>
            </a:xfrm>
            <a:solidFill>
              <a:schemeClr val="accent1">
                <a:lumMod val="40000"/>
                <a:lumOff val="60000"/>
              </a:schemeClr>
            </a:solidFill>
          </p:grpSpPr>
          <p:cxnSp>
            <p:nvCxnSpPr>
              <p:cNvPr id="121" name="Straight Arrow Connector 120"/>
              <p:cNvCxnSpPr/>
              <p:nvPr/>
            </p:nvCxnSpPr>
            <p:spPr>
              <a:xfrm>
                <a:off x="6248400" y="2362826"/>
                <a:ext cx="1447800" cy="2437983"/>
              </a:xfrm>
              <a:prstGeom prst="straightConnector1">
                <a:avLst/>
              </a:prstGeom>
              <a:grpFill/>
              <a:ln w="1905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a:off x="6248400" y="3581817"/>
                <a:ext cx="1447800" cy="2437983"/>
              </a:xfrm>
              <a:prstGeom prst="straightConnector1">
                <a:avLst/>
              </a:prstGeom>
              <a:grpFill/>
              <a:ln w="1905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stCxn id="95" idx="3"/>
                <a:endCxn id="103" idx="1"/>
              </p:cNvCxnSpPr>
              <p:nvPr/>
            </p:nvCxnSpPr>
            <p:spPr>
              <a:xfrm flipV="1">
                <a:off x="6239256" y="2370762"/>
                <a:ext cx="1447800" cy="2437983"/>
              </a:xfrm>
              <a:prstGeom prst="straightConnector1">
                <a:avLst/>
              </a:prstGeom>
              <a:grpFill/>
              <a:ln w="1905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flipV="1">
                <a:off x="6248400" y="3581817"/>
                <a:ext cx="1447800" cy="2437983"/>
              </a:xfrm>
              <a:prstGeom prst="straightConnector1">
                <a:avLst/>
              </a:prstGeom>
              <a:grpFill/>
              <a:ln w="1905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6" name="Group 139"/>
            <p:cNvGrpSpPr>
              <a:grpSpLocks/>
            </p:cNvGrpSpPr>
            <p:nvPr/>
          </p:nvGrpSpPr>
          <p:grpSpPr bwMode="auto">
            <a:xfrm>
              <a:off x="7717536" y="992698"/>
              <a:ext cx="1475232" cy="4487610"/>
              <a:chOff x="6220968" y="1837373"/>
              <a:chExt cx="1475232" cy="4487240"/>
            </a:xfrm>
            <a:solidFill>
              <a:schemeClr val="accent1">
                <a:lumMod val="40000"/>
                <a:lumOff val="60000"/>
              </a:schemeClr>
            </a:solidFill>
          </p:grpSpPr>
          <p:cxnSp>
            <p:nvCxnSpPr>
              <p:cNvPr id="135" name="Straight Arrow Connector 134"/>
              <p:cNvCxnSpPr>
                <a:stCxn id="88" idx="3"/>
                <a:endCxn id="108" idx="1"/>
              </p:cNvCxnSpPr>
              <p:nvPr/>
            </p:nvCxnSpPr>
            <p:spPr>
              <a:xfrm>
                <a:off x="6239256" y="2683184"/>
                <a:ext cx="1447800" cy="1219099"/>
              </a:xfrm>
              <a:prstGeom prst="straightConnector1">
                <a:avLst/>
              </a:prstGeom>
              <a:grpFill/>
              <a:ln w="1905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a:off x="6248400" y="5105513"/>
                <a:ext cx="1447800" cy="1219100"/>
              </a:xfrm>
              <a:prstGeom prst="straightConnector1">
                <a:avLst/>
              </a:prstGeom>
              <a:grpFill/>
              <a:ln w="1905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p:nvPr/>
            </p:nvCxnSpPr>
            <p:spPr>
              <a:xfrm>
                <a:off x="6248400" y="3886413"/>
                <a:ext cx="1447800" cy="1219100"/>
              </a:xfrm>
              <a:prstGeom prst="straightConnector1">
                <a:avLst/>
              </a:prstGeom>
              <a:grpFill/>
              <a:ln w="1905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a:endCxn id="104" idx="1"/>
              </p:cNvCxnSpPr>
              <p:nvPr/>
            </p:nvCxnSpPr>
            <p:spPr>
              <a:xfrm rot="5400000" flipH="1" flipV="1">
                <a:off x="5123362" y="2934979"/>
                <a:ext cx="3643012" cy="1447800"/>
              </a:xfrm>
              <a:prstGeom prst="straightConnector1">
                <a:avLst/>
              </a:prstGeom>
              <a:grpFill/>
              <a:ln w="1905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275741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idx="4294967295"/>
          </p:nvPr>
        </p:nvSpPr>
        <p:spPr bwMode="auto"/>
        <p:txBody>
          <a:bodyPr/>
          <a:lstStyle/>
          <a:p>
            <a:pPr>
              <a:defRPr/>
            </a:pPr>
            <a:r>
              <a:rPr lang="en-US" dirty="0" smtClean="0">
                <a:solidFill>
                  <a:schemeClr val="tx2"/>
                </a:solidFill>
                <a:ea typeface="ＭＳ Ｐゴシック" pitchFamily="34" charset="-128"/>
              </a:rPr>
              <a:t>Inverse Shift Rows</a:t>
            </a:r>
          </a:p>
        </p:txBody>
      </p:sp>
      <p:sp>
        <p:nvSpPr>
          <p:cNvPr id="63491" name="Content Placeholder 2"/>
          <p:cNvSpPr>
            <a:spLocks noGrp="1"/>
          </p:cNvSpPr>
          <p:nvPr>
            <p:ph idx="4294967295"/>
          </p:nvPr>
        </p:nvSpPr>
        <p:spPr>
          <a:xfrm>
            <a:off x="667512" y="3337562"/>
            <a:ext cx="5029200" cy="2819400"/>
          </a:xfrm>
        </p:spPr>
        <p:txBody>
          <a:bodyPr/>
          <a:lstStyle/>
          <a:p>
            <a:pPr>
              <a:lnSpc>
                <a:spcPct val="90000"/>
              </a:lnSpc>
            </a:pPr>
            <a:r>
              <a:rPr lang="en-US" sz="2700" b="1" i="1" dirty="0" err="1">
                <a:ea typeface="ＭＳ Ｐゴシック" pitchFamily="34" charset="-128"/>
              </a:rPr>
              <a:t>ShiftRows</a:t>
            </a:r>
            <a:endParaRPr lang="en-US" sz="2700" b="1" i="1" dirty="0">
              <a:ea typeface="ＭＳ Ｐゴシック" pitchFamily="34" charset="-128"/>
            </a:endParaRPr>
          </a:p>
          <a:p>
            <a:pPr lvl="1">
              <a:lnSpc>
                <a:spcPct val="90000"/>
              </a:lnSpc>
              <a:buFont typeface="Arial" charset="0"/>
              <a:buChar char="•"/>
            </a:pPr>
            <a:r>
              <a:rPr lang="en-US" dirty="0">
                <a:ea typeface="ＭＳ Ｐゴシック" pitchFamily="34" charset="-128"/>
              </a:rPr>
              <a:t>Leave the First row untouched</a:t>
            </a:r>
          </a:p>
          <a:p>
            <a:pPr lvl="1">
              <a:lnSpc>
                <a:spcPct val="90000"/>
              </a:lnSpc>
              <a:buFont typeface="Arial" charset="0"/>
              <a:buChar char="•"/>
            </a:pPr>
            <a:r>
              <a:rPr lang="en-US" dirty="0">
                <a:ea typeface="ＭＳ Ｐゴシック" pitchFamily="34" charset="-128"/>
              </a:rPr>
              <a:t>Right Rotate (2</a:t>
            </a:r>
            <a:r>
              <a:rPr lang="en-US" baseline="30000" dirty="0">
                <a:ea typeface="ＭＳ Ｐゴシック" pitchFamily="34" charset="-128"/>
              </a:rPr>
              <a:t>nd</a:t>
            </a:r>
            <a:r>
              <a:rPr lang="en-US" dirty="0">
                <a:ea typeface="ＭＳ Ｐゴシック" pitchFamily="34" charset="-128"/>
              </a:rPr>
              <a:t> Row by 8 bits)</a:t>
            </a:r>
          </a:p>
          <a:p>
            <a:pPr lvl="1">
              <a:lnSpc>
                <a:spcPct val="90000"/>
              </a:lnSpc>
              <a:buFont typeface="Arial" charset="0"/>
              <a:buChar char="•"/>
            </a:pPr>
            <a:r>
              <a:rPr lang="en-US" dirty="0">
                <a:ea typeface="ＭＳ Ｐゴシック" pitchFamily="34" charset="-128"/>
              </a:rPr>
              <a:t>Right Rotate (3</a:t>
            </a:r>
            <a:r>
              <a:rPr lang="en-US" baseline="30000" dirty="0">
                <a:ea typeface="ＭＳ Ｐゴシック" pitchFamily="34" charset="-128"/>
              </a:rPr>
              <a:t>rd</a:t>
            </a:r>
            <a:r>
              <a:rPr lang="en-US" dirty="0">
                <a:ea typeface="ＭＳ Ｐゴシック" pitchFamily="34" charset="-128"/>
              </a:rPr>
              <a:t> Row by 16 bits)</a:t>
            </a:r>
          </a:p>
          <a:p>
            <a:pPr lvl="1">
              <a:lnSpc>
                <a:spcPct val="90000"/>
              </a:lnSpc>
              <a:buFont typeface="Arial" charset="0"/>
              <a:buChar char="•"/>
            </a:pPr>
            <a:r>
              <a:rPr lang="en-US" dirty="0">
                <a:ea typeface="ＭＳ Ｐゴシック" pitchFamily="34" charset="-128"/>
              </a:rPr>
              <a:t>Right Rotate (4</a:t>
            </a:r>
            <a:r>
              <a:rPr lang="en-US" baseline="30000" dirty="0">
                <a:ea typeface="ＭＳ Ｐゴシック" pitchFamily="34" charset="-128"/>
              </a:rPr>
              <a:t>th</a:t>
            </a:r>
            <a:r>
              <a:rPr lang="en-US" dirty="0">
                <a:ea typeface="ＭＳ Ｐゴシック" pitchFamily="34" charset="-128"/>
              </a:rPr>
              <a:t> Row by 24 bits)</a:t>
            </a:r>
          </a:p>
        </p:txBody>
      </p:sp>
      <p:grpSp>
        <p:nvGrpSpPr>
          <p:cNvPr id="2" name="Group 20"/>
          <p:cNvGrpSpPr>
            <a:grpSpLocks/>
          </p:cNvGrpSpPr>
          <p:nvPr/>
        </p:nvGrpSpPr>
        <p:grpSpPr bwMode="auto">
          <a:xfrm>
            <a:off x="2115313" y="1681862"/>
            <a:ext cx="1241425" cy="1235075"/>
            <a:chOff x="4853940" y="1600200"/>
            <a:chExt cx="1242060" cy="1234440"/>
          </a:xfrm>
          <a:solidFill>
            <a:schemeClr val="accent1">
              <a:lumMod val="40000"/>
              <a:lumOff val="60000"/>
            </a:schemeClr>
          </a:solidFill>
        </p:grpSpPr>
        <p:sp>
          <p:nvSpPr>
            <p:cNvPr id="22" name="Rectangle 21"/>
            <p:cNvSpPr/>
            <p:nvPr/>
          </p:nvSpPr>
          <p:spPr>
            <a:xfrm>
              <a:off x="4853940" y="1600200"/>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a:t>
              </a:r>
            </a:p>
          </p:txBody>
        </p:sp>
        <p:sp>
          <p:nvSpPr>
            <p:cNvPr id="23" name="Rectangle 22"/>
            <p:cNvSpPr/>
            <p:nvPr/>
          </p:nvSpPr>
          <p:spPr>
            <a:xfrm>
              <a:off x="5166838" y="1600200"/>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a:t>
              </a:r>
            </a:p>
          </p:txBody>
        </p:sp>
        <p:sp>
          <p:nvSpPr>
            <p:cNvPr id="24" name="Rectangle 23"/>
            <p:cNvSpPr/>
            <p:nvPr/>
          </p:nvSpPr>
          <p:spPr>
            <a:xfrm>
              <a:off x="5478147" y="1600200"/>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i</a:t>
              </a:r>
              <a:endParaRPr lang="en-US" dirty="0">
                <a:solidFill>
                  <a:schemeClr val="tx1"/>
                </a:solidFill>
              </a:endParaRPr>
            </a:p>
          </p:txBody>
        </p:sp>
        <p:sp>
          <p:nvSpPr>
            <p:cNvPr id="25" name="Rectangle 24"/>
            <p:cNvSpPr/>
            <p:nvPr/>
          </p:nvSpPr>
          <p:spPr>
            <a:xfrm>
              <a:off x="5791044" y="1600200"/>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t>
              </a:r>
            </a:p>
          </p:txBody>
        </p:sp>
        <p:sp>
          <p:nvSpPr>
            <p:cNvPr id="26" name="Rectangle 25"/>
            <p:cNvSpPr/>
            <p:nvPr/>
          </p:nvSpPr>
          <p:spPr>
            <a:xfrm>
              <a:off x="4853940" y="1904843"/>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f</a:t>
              </a:r>
            </a:p>
          </p:txBody>
        </p:sp>
        <p:sp>
          <p:nvSpPr>
            <p:cNvPr id="27" name="Rectangle 26"/>
            <p:cNvSpPr/>
            <p:nvPr/>
          </p:nvSpPr>
          <p:spPr>
            <a:xfrm>
              <a:off x="5166838" y="1904843"/>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j</a:t>
              </a:r>
            </a:p>
          </p:txBody>
        </p:sp>
        <p:sp>
          <p:nvSpPr>
            <p:cNvPr id="28" name="Rectangle 27"/>
            <p:cNvSpPr/>
            <p:nvPr/>
          </p:nvSpPr>
          <p:spPr>
            <a:xfrm>
              <a:off x="5478147" y="1904843"/>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n</a:t>
              </a:r>
            </a:p>
          </p:txBody>
        </p:sp>
        <p:sp>
          <p:nvSpPr>
            <p:cNvPr id="29" name="Rectangle 28"/>
            <p:cNvSpPr/>
            <p:nvPr/>
          </p:nvSpPr>
          <p:spPr>
            <a:xfrm>
              <a:off x="5791044" y="1904843"/>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b</a:t>
              </a:r>
            </a:p>
          </p:txBody>
        </p:sp>
        <p:sp>
          <p:nvSpPr>
            <p:cNvPr id="30" name="Rectangle 29"/>
            <p:cNvSpPr/>
            <p:nvPr/>
          </p:nvSpPr>
          <p:spPr>
            <a:xfrm>
              <a:off x="4853940" y="2217420"/>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k</a:t>
              </a:r>
            </a:p>
          </p:txBody>
        </p:sp>
        <p:sp>
          <p:nvSpPr>
            <p:cNvPr id="31" name="Rectangle 30"/>
            <p:cNvSpPr/>
            <p:nvPr/>
          </p:nvSpPr>
          <p:spPr>
            <a:xfrm>
              <a:off x="5166838" y="2217420"/>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o</a:t>
              </a:r>
            </a:p>
          </p:txBody>
        </p:sp>
        <p:sp>
          <p:nvSpPr>
            <p:cNvPr id="32" name="Rectangle 31"/>
            <p:cNvSpPr/>
            <p:nvPr/>
          </p:nvSpPr>
          <p:spPr>
            <a:xfrm>
              <a:off x="5478147" y="2217420"/>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c</a:t>
              </a:r>
            </a:p>
          </p:txBody>
        </p:sp>
        <p:sp>
          <p:nvSpPr>
            <p:cNvPr id="33" name="Rectangle 32"/>
            <p:cNvSpPr/>
            <p:nvPr/>
          </p:nvSpPr>
          <p:spPr>
            <a:xfrm>
              <a:off x="5791044" y="2217420"/>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g</a:t>
              </a:r>
            </a:p>
          </p:txBody>
        </p:sp>
        <p:sp>
          <p:nvSpPr>
            <p:cNvPr id="34" name="Rectangle 33"/>
            <p:cNvSpPr/>
            <p:nvPr/>
          </p:nvSpPr>
          <p:spPr>
            <a:xfrm>
              <a:off x="4853940" y="2529997"/>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p</a:t>
              </a:r>
            </a:p>
          </p:txBody>
        </p:sp>
        <p:sp>
          <p:nvSpPr>
            <p:cNvPr id="35" name="Rectangle 34"/>
            <p:cNvSpPr/>
            <p:nvPr/>
          </p:nvSpPr>
          <p:spPr>
            <a:xfrm>
              <a:off x="5166838" y="2529997"/>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d</a:t>
              </a:r>
            </a:p>
          </p:txBody>
        </p:sp>
        <p:sp>
          <p:nvSpPr>
            <p:cNvPr id="36" name="Rectangle 35"/>
            <p:cNvSpPr/>
            <p:nvPr/>
          </p:nvSpPr>
          <p:spPr>
            <a:xfrm>
              <a:off x="5478147" y="2529997"/>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h</a:t>
              </a:r>
            </a:p>
          </p:txBody>
        </p:sp>
        <p:sp>
          <p:nvSpPr>
            <p:cNvPr id="37" name="Rectangle 36"/>
            <p:cNvSpPr/>
            <p:nvPr/>
          </p:nvSpPr>
          <p:spPr>
            <a:xfrm>
              <a:off x="5791044" y="2529997"/>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l</a:t>
              </a:r>
            </a:p>
          </p:txBody>
        </p:sp>
      </p:grpSp>
      <p:sp>
        <p:nvSpPr>
          <p:cNvPr id="38" name="Right Arrow 37"/>
          <p:cNvSpPr/>
          <p:nvPr/>
        </p:nvSpPr>
        <p:spPr>
          <a:xfrm>
            <a:off x="3509138" y="2215261"/>
            <a:ext cx="739775" cy="228600"/>
          </a:xfrm>
          <a:prstGeom prst="rightArrow">
            <a:avLst/>
          </a:prstGeom>
          <a:solidFill>
            <a:schemeClr val="accent2">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7" name="Group 6"/>
          <p:cNvGrpSpPr/>
          <p:nvPr/>
        </p:nvGrpSpPr>
        <p:grpSpPr>
          <a:xfrm>
            <a:off x="6482523" y="891224"/>
            <a:ext cx="2057400" cy="4892675"/>
            <a:chOff x="7467600" y="1752600"/>
            <a:chExt cx="2057400" cy="4892675"/>
          </a:xfrm>
        </p:grpSpPr>
        <p:grpSp>
          <p:nvGrpSpPr>
            <p:cNvPr id="3" name="Group 70"/>
            <p:cNvGrpSpPr>
              <a:grpSpLocks/>
            </p:cNvGrpSpPr>
            <p:nvPr/>
          </p:nvGrpSpPr>
          <p:grpSpPr bwMode="auto">
            <a:xfrm>
              <a:off x="7772400" y="1844676"/>
              <a:ext cx="1447800" cy="3717925"/>
              <a:chOff x="6248400" y="1691640"/>
              <a:chExt cx="1447800" cy="3718560"/>
            </a:xfrm>
            <a:solidFill>
              <a:schemeClr val="accent1">
                <a:lumMod val="40000"/>
                <a:lumOff val="60000"/>
              </a:schemeClr>
            </a:solidFill>
          </p:grpSpPr>
          <p:cxnSp>
            <p:nvCxnSpPr>
              <p:cNvPr id="72" name="Straight Arrow Connector 71"/>
              <p:cNvCxnSpPr/>
              <p:nvPr/>
            </p:nvCxnSpPr>
            <p:spPr>
              <a:xfrm>
                <a:off x="6248400" y="1691640"/>
                <a:ext cx="1447800" cy="1588"/>
              </a:xfrm>
              <a:prstGeom prst="straightConnector1">
                <a:avLst/>
              </a:prstGeom>
              <a:grpFill/>
              <a:ln w="19050">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6248400" y="2969796"/>
                <a:ext cx="1447800" cy="1587"/>
              </a:xfrm>
              <a:prstGeom prst="straightConnector1">
                <a:avLst/>
              </a:prstGeom>
              <a:grpFill/>
              <a:ln w="19050">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6248400" y="4189204"/>
                <a:ext cx="1447800" cy="1587"/>
              </a:xfrm>
              <a:prstGeom prst="straightConnector1">
                <a:avLst/>
              </a:prstGeom>
              <a:grpFill/>
              <a:ln w="19050">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6248400" y="5408613"/>
                <a:ext cx="1447800" cy="1587"/>
              </a:xfrm>
              <a:prstGeom prst="straightConnector1">
                <a:avLst/>
              </a:prstGeom>
              <a:grpFill/>
              <a:ln w="19050">
                <a:tailEnd type="arrow"/>
              </a:ln>
            </p:spPr>
            <p:style>
              <a:lnRef idx="1">
                <a:schemeClr val="accent1"/>
              </a:lnRef>
              <a:fillRef idx="0">
                <a:schemeClr val="accent1"/>
              </a:fillRef>
              <a:effectRef idx="0">
                <a:schemeClr val="accent1"/>
              </a:effectRef>
              <a:fontRef idx="minor">
                <a:schemeClr val="tx1"/>
              </a:fontRef>
            </p:style>
          </p:cxnSp>
        </p:grpSp>
        <p:grpSp>
          <p:nvGrpSpPr>
            <p:cNvPr id="4" name="Group 75"/>
            <p:cNvGrpSpPr>
              <a:grpSpLocks/>
            </p:cNvGrpSpPr>
            <p:nvPr/>
          </p:nvGrpSpPr>
          <p:grpSpPr bwMode="auto">
            <a:xfrm>
              <a:off x="7772400" y="2149476"/>
              <a:ext cx="1447800" cy="3717925"/>
              <a:chOff x="6248400" y="1996440"/>
              <a:chExt cx="1447800" cy="3718560"/>
            </a:xfrm>
            <a:solidFill>
              <a:schemeClr val="accent1">
                <a:lumMod val="40000"/>
                <a:lumOff val="60000"/>
              </a:schemeClr>
            </a:solidFill>
          </p:grpSpPr>
          <p:cxnSp>
            <p:nvCxnSpPr>
              <p:cNvPr id="77" name="Straight Arrow Connector 76"/>
              <p:cNvCxnSpPr/>
              <p:nvPr/>
            </p:nvCxnSpPr>
            <p:spPr>
              <a:xfrm>
                <a:off x="6248400" y="1996440"/>
                <a:ext cx="1447800" cy="3658225"/>
              </a:xfrm>
              <a:prstGeom prst="straightConnector1">
                <a:avLst/>
              </a:prstGeom>
              <a:grpFill/>
              <a:ln w="1905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V="1">
                <a:off x="6248400" y="1996440"/>
                <a:ext cx="1447800" cy="1219408"/>
              </a:xfrm>
              <a:prstGeom prst="straightConnector1">
                <a:avLst/>
              </a:prstGeom>
              <a:grpFill/>
              <a:ln w="1905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6248400" y="3276184"/>
                <a:ext cx="1447800" cy="1219408"/>
              </a:xfrm>
              <a:prstGeom prst="straightConnector1">
                <a:avLst/>
              </a:prstGeom>
              <a:grpFill/>
              <a:ln w="1905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V="1">
                <a:off x="6248400" y="4495592"/>
                <a:ext cx="1447800" cy="1219408"/>
              </a:xfrm>
              <a:prstGeom prst="straightConnector1">
                <a:avLst/>
              </a:prstGeom>
              <a:grpFill/>
              <a:ln w="1905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5" name="Group 80"/>
            <p:cNvGrpSpPr>
              <a:grpSpLocks/>
            </p:cNvGrpSpPr>
            <p:nvPr/>
          </p:nvGrpSpPr>
          <p:grpSpPr bwMode="auto">
            <a:xfrm>
              <a:off x="7772400" y="2460626"/>
              <a:ext cx="1447800" cy="3711575"/>
              <a:chOff x="6248400" y="2308860"/>
              <a:chExt cx="1447800" cy="3710940"/>
            </a:xfrm>
            <a:solidFill>
              <a:schemeClr val="accent1">
                <a:lumMod val="40000"/>
                <a:lumOff val="60000"/>
              </a:schemeClr>
            </a:solidFill>
          </p:grpSpPr>
          <p:cxnSp>
            <p:nvCxnSpPr>
              <p:cNvPr id="82" name="Straight Arrow Connector 81"/>
              <p:cNvCxnSpPr/>
              <p:nvPr/>
            </p:nvCxnSpPr>
            <p:spPr>
              <a:xfrm>
                <a:off x="6248400" y="2362826"/>
                <a:ext cx="1447800" cy="2437983"/>
              </a:xfrm>
              <a:prstGeom prst="straightConnector1">
                <a:avLst/>
              </a:prstGeom>
              <a:grpFill/>
              <a:ln w="1905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a:off x="6248400" y="3581817"/>
                <a:ext cx="1447800" cy="2437983"/>
              </a:xfrm>
              <a:prstGeom prst="straightConnector1">
                <a:avLst/>
              </a:prstGeom>
              <a:grpFill/>
              <a:ln w="1905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V="1">
                <a:off x="6248400" y="2308860"/>
                <a:ext cx="1447800" cy="2437983"/>
              </a:xfrm>
              <a:prstGeom prst="straightConnector1">
                <a:avLst/>
              </a:prstGeom>
              <a:grpFill/>
              <a:ln w="1905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V="1">
                <a:off x="6248400" y="3581817"/>
                <a:ext cx="1447800" cy="2437983"/>
              </a:xfrm>
              <a:prstGeom prst="straightConnector1">
                <a:avLst/>
              </a:prstGeom>
              <a:grpFill/>
              <a:ln w="1905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6" name="Group 85"/>
            <p:cNvGrpSpPr>
              <a:grpSpLocks/>
            </p:cNvGrpSpPr>
            <p:nvPr/>
          </p:nvGrpSpPr>
          <p:grpSpPr bwMode="auto">
            <a:xfrm>
              <a:off x="7772400" y="2773364"/>
              <a:ext cx="1447800" cy="3856037"/>
              <a:chOff x="6248400" y="2621280"/>
              <a:chExt cx="1447800" cy="3855720"/>
            </a:xfrm>
            <a:solidFill>
              <a:schemeClr val="accent1">
                <a:lumMod val="40000"/>
                <a:lumOff val="60000"/>
              </a:schemeClr>
            </a:solidFill>
          </p:grpSpPr>
          <p:cxnSp>
            <p:nvCxnSpPr>
              <p:cNvPr id="87" name="Straight Arrow Connector 86"/>
              <p:cNvCxnSpPr/>
              <p:nvPr/>
            </p:nvCxnSpPr>
            <p:spPr>
              <a:xfrm>
                <a:off x="6248400" y="2621280"/>
                <a:ext cx="1447800" cy="1219100"/>
              </a:xfrm>
              <a:prstGeom prst="straightConnector1">
                <a:avLst/>
              </a:prstGeom>
              <a:grpFill/>
              <a:ln w="1905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6248400" y="5105513"/>
                <a:ext cx="1447800" cy="1219100"/>
              </a:xfrm>
              <a:prstGeom prst="straightConnector1">
                <a:avLst/>
              </a:prstGeom>
              <a:grpFill/>
              <a:ln w="1905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a:off x="6248400" y="3886413"/>
                <a:ext cx="1447800" cy="1219100"/>
              </a:xfrm>
              <a:prstGeom prst="straightConnector1">
                <a:avLst/>
              </a:prstGeom>
              <a:grpFill/>
              <a:ln w="1905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rot="5400000" flipH="1" flipV="1">
                <a:off x="5150794" y="3931594"/>
                <a:ext cx="3643012" cy="1447800"/>
              </a:xfrm>
              <a:prstGeom prst="straightConnector1">
                <a:avLst/>
              </a:prstGeom>
              <a:grpFill/>
              <a:ln w="1905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91" name="Rectangle 90"/>
            <p:cNvSpPr/>
            <p:nvPr/>
          </p:nvSpPr>
          <p:spPr>
            <a:xfrm>
              <a:off x="7467600" y="541020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t>
              </a:r>
            </a:p>
          </p:txBody>
        </p:sp>
        <p:sp>
          <p:nvSpPr>
            <p:cNvPr id="92" name="Rectangle 91"/>
            <p:cNvSpPr/>
            <p:nvPr/>
          </p:nvSpPr>
          <p:spPr>
            <a:xfrm>
              <a:off x="7467600" y="571500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b</a:t>
              </a:r>
            </a:p>
          </p:txBody>
        </p:sp>
        <p:sp>
          <p:nvSpPr>
            <p:cNvPr id="93" name="Rectangle 92"/>
            <p:cNvSpPr/>
            <p:nvPr/>
          </p:nvSpPr>
          <p:spPr>
            <a:xfrm>
              <a:off x="7467600" y="6027738"/>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g</a:t>
              </a:r>
            </a:p>
          </p:txBody>
        </p:sp>
        <p:sp>
          <p:nvSpPr>
            <p:cNvPr id="94" name="Rectangle 93"/>
            <p:cNvSpPr/>
            <p:nvPr/>
          </p:nvSpPr>
          <p:spPr>
            <a:xfrm>
              <a:off x="7467600" y="634047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l</a:t>
              </a:r>
            </a:p>
          </p:txBody>
        </p:sp>
        <p:sp>
          <p:nvSpPr>
            <p:cNvPr id="95" name="Rectangle 94"/>
            <p:cNvSpPr/>
            <p:nvPr/>
          </p:nvSpPr>
          <p:spPr>
            <a:xfrm>
              <a:off x="7467600" y="175260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a:t>
              </a:r>
            </a:p>
          </p:txBody>
        </p:sp>
        <p:sp>
          <p:nvSpPr>
            <p:cNvPr id="96" name="Rectangle 95"/>
            <p:cNvSpPr/>
            <p:nvPr/>
          </p:nvSpPr>
          <p:spPr>
            <a:xfrm>
              <a:off x="7467600" y="205740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f</a:t>
              </a:r>
            </a:p>
          </p:txBody>
        </p:sp>
        <p:sp>
          <p:nvSpPr>
            <p:cNvPr id="97" name="Rectangle 96"/>
            <p:cNvSpPr/>
            <p:nvPr/>
          </p:nvSpPr>
          <p:spPr>
            <a:xfrm>
              <a:off x="7467600" y="2370138"/>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k</a:t>
              </a:r>
            </a:p>
          </p:txBody>
        </p:sp>
        <p:sp>
          <p:nvSpPr>
            <p:cNvPr id="98" name="Rectangle 97"/>
            <p:cNvSpPr/>
            <p:nvPr/>
          </p:nvSpPr>
          <p:spPr>
            <a:xfrm>
              <a:off x="7467600" y="268287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p</a:t>
              </a:r>
            </a:p>
          </p:txBody>
        </p:sp>
        <p:sp>
          <p:nvSpPr>
            <p:cNvPr id="99" name="Rectangle 98"/>
            <p:cNvSpPr/>
            <p:nvPr/>
          </p:nvSpPr>
          <p:spPr>
            <a:xfrm>
              <a:off x="7467600" y="297180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a:t>
              </a:r>
            </a:p>
          </p:txBody>
        </p:sp>
        <p:sp>
          <p:nvSpPr>
            <p:cNvPr id="100" name="Rectangle 99"/>
            <p:cNvSpPr/>
            <p:nvPr/>
          </p:nvSpPr>
          <p:spPr>
            <a:xfrm>
              <a:off x="7467600" y="327660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j</a:t>
              </a:r>
            </a:p>
          </p:txBody>
        </p:sp>
        <p:sp>
          <p:nvSpPr>
            <p:cNvPr id="101" name="Rectangle 100"/>
            <p:cNvSpPr/>
            <p:nvPr/>
          </p:nvSpPr>
          <p:spPr>
            <a:xfrm>
              <a:off x="7467600" y="3589338"/>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o</a:t>
              </a:r>
            </a:p>
          </p:txBody>
        </p:sp>
        <p:sp>
          <p:nvSpPr>
            <p:cNvPr id="102" name="Rectangle 101"/>
            <p:cNvSpPr/>
            <p:nvPr/>
          </p:nvSpPr>
          <p:spPr>
            <a:xfrm>
              <a:off x="7467600" y="390207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d</a:t>
              </a:r>
            </a:p>
          </p:txBody>
        </p:sp>
        <p:sp>
          <p:nvSpPr>
            <p:cNvPr id="103" name="Rectangle 102"/>
            <p:cNvSpPr/>
            <p:nvPr/>
          </p:nvSpPr>
          <p:spPr>
            <a:xfrm>
              <a:off x="7467600" y="419100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i</a:t>
              </a:r>
              <a:endParaRPr lang="en-US" dirty="0">
                <a:solidFill>
                  <a:schemeClr val="tx1"/>
                </a:solidFill>
              </a:endParaRPr>
            </a:p>
          </p:txBody>
        </p:sp>
        <p:sp>
          <p:nvSpPr>
            <p:cNvPr id="104" name="Rectangle 103"/>
            <p:cNvSpPr/>
            <p:nvPr/>
          </p:nvSpPr>
          <p:spPr>
            <a:xfrm>
              <a:off x="7467600" y="449580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n</a:t>
              </a:r>
            </a:p>
          </p:txBody>
        </p:sp>
        <p:sp>
          <p:nvSpPr>
            <p:cNvPr id="105" name="Rectangle 104"/>
            <p:cNvSpPr/>
            <p:nvPr/>
          </p:nvSpPr>
          <p:spPr>
            <a:xfrm>
              <a:off x="7467600" y="4808538"/>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c</a:t>
              </a:r>
            </a:p>
          </p:txBody>
        </p:sp>
        <p:sp>
          <p:nvSpPr>
            <p:cNvPr id="106" name="Rectangle 105"/>
            <p:cNvSpPr/>
            <p:nvPr/>
          </p:nvSpPr>
          <p:spPr>
            <a:xfrm>
              <a:off x="7467600" y="512127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h</a:t>
              </a:r>
            </a:p>
          </p:txBody>
        </p:sp>
        <p:sp>
          <p:nvSpPr>
            <p:cNvPr id="107" name="Rectangle 106"/>
            <p:cNvSpPr/>
            <p:nvPr/>
          </p:nvSpPr>
          <p:spPr>
            <a:xfrm>
              <a:off x="9220200" y="541020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t>
              </a:r>
            </a:p>
          </p:txBody>
        </p:sp>
        <p:sp>
          <p:nvSpPr>
            <p:cNvPr id="108" name="Rectangle 107"/>
            <p:cNvSpPr/>
            <p:nvPr/>
          </p:nvSpPr>
          <p:spPr>
            <a:xfrm>
              <a:off x="9220200" y="571500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n</a:t>
              </a:r>
            </a:p>
          </p:txBody>
        </p:sp>
        <p:sp>
          <p:nvSpPr>
            <p:cNvPr id="109" name="Rectangle 108"/>
            <p:cNvSpPr/>
            <p:nvPr/>
          </p:nvSpPr>
          <p:spPr>
            <a:xfrm>
              <a:off x="9220200" y="6027738"/>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o</a:t>
              </a:r>
            </a:p>
          </p:txBody>
        </p:sp>
        <p:sp>
          <p:nvSpPr>
            <p:cNvPr id="110" name="Rectangle 109"/>
            <p:cNvSpPr/>
            <p:nvPr/>
          </p:nvSpPr>
          <p:spPr>
            <a:xfrm>
              <a:off x="9220200" y="634047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p</a:t>
              </a:r>
            </a:p>
          </p:txBody>
        </p:sp>
        <p:sp>
          <p:nvSpPr>
            <p:cNvPr id="111" name="Rectangle 110"/>
            <p:cNvSpPr/>
            <p:nvPr/>
          </p:nvSpPr>
          <p:spPr>
            <a:xfrm>
              <a:off x="9220200" y="175260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a:t>
              </a:r>
            </a:p>
          </p:txBody>
        </p:sp>
        <p:sp>
          <p:nvSpPr>
            <p:cNvPr id="112" name="Rectangle 111"/>
            <p:cNvSpPr/>
            <p:nvPr/>
          </p:nvSpPr>
          <p:spPr>
            <a:xfrm>
              <a:off x="9220200" y="205740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b</a:t>
              </a:r>
            </a:p>
          </p:txBody>
        </p:sp>
        <p:sp>
          <p:nvSpPr>
            <p:cNvPr id="113" name="Rectangle 112"/>
            <p:cNvSpPr/>
            <p:nvPr/>
          </p:nvSpPr>
          <p:spPr>
            <a:xfrm>
              <a:off x="9220200" y="2370138"/>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c</a:t>
              </a:r>
            </a:p>
          </p:txBody>
        </p:sp>
        <p:sp>
          <p:nvSpPr>
            <p:cNvPr id="114" name="Rectangle 113"/>
            <p:cNvSpPr/>
            <p:nvPr/>
          </p:nvSpPr>
          <p:spPr>
            <a:xfrm>
              <a:off x="9220200" y="268287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d</a:t>
              </a:r>
            </a:p>
          </p:txBody>
        </p:sp>
        <p:sp>
          <p:nvSpPr>
            <p:cNvPr id="115" name="Rectangle 114"/>
            <p:cNvSpPr/>
            <p:nvPr/>
          </p:nvSpPr>
          <p:spPr>
            <a:xfrm>
              <a:off x="9220200" y="297180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a:t>
              </a:r>
            </a:p>
          </p:txBody>
        </p:sp>
        <p:sp>
          <p:nvSpPr>
            <p:cNvPr id="116" name="Rectangle 115"/>
            <p:cNvSpPr/>
            <p:nvPr/>
          </p:nvSpPr>
          <p:spPr>
            <a:xfrm>
              <a:off x="9220200" y="327660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f</a:t>
              </a:r>
            </a:p>
          </p:txBody>
        </p:sp>
        <p:sp>
          <p:nvSpPr>
            <p:cNvPr id="117" name="Rectangle 116"/>
            <p:cNvSpPr/>
            <p:nvPr/>
          </p:nvSpPr>
          <p:spPr>
            <a:xfrm>
              <a:off x="9220200" y="3589338"/>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g</a:t>
              </a:r>
            </a:p>
          </p:txBody>
        </p:sp>
        <p:sp>
          <p:nvSpPr>
            <p:cNvPr id="118" name="Rectangle 117"/>
            <p:cNvSpPr/>
            <p:nvPr/>
          </p:nvSpPr>
          <p:spPr>
            <a:xfrm>
              <a:off x="9220200" y="390207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h</a:t>
              </a:r>
            </a:p>
          </p:txBody>
        </p:sp>
        <p:sp>
          <p:nvSpPr>
            <p:cNvPr id="119" name="Rectangle 118"/>
            <p:cNvSpPr/>
            <p:nvPr/>
          </p:nvSpPr>
          <p:spPr>
            <a:xfrm>
              <a:off x="9220200" y="419100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i</a:t>
              </a:r>
              <a:endParaRPr lang="en-US" dirty="0">
                <a:solidFill>
                  <a:schemeClr val="tx1"/>
                </a:solidFill>
              </a:endParaRPr>
            </a:p>
          </p:txBody>
        </p:sp>
        <p:sp>
          <p:nvSpPr>
            <p:cNvPr id="120" name="Rectangle 119"/>
            <p:cNvSpPr/>
            <p:nvPr/>
          </p:nvSpPr>
          <p:spPr>
            <a:xfrm>
              <a:off x="9220200" y="449580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j</a:t>
              </a:r>
            </a:p>
          </p:txBody>
        </p:sp>
        <p:sp>
          <p:nvSpPr>
            <p:cNvPr id="121" name="Rectangle 120"/>
            <p:cNvSpPr/>
            <p:nvPr/>
          </p:nvSpPr>
          <p:spPr>
            <a:xfrm>
              <a:off x="9220200" y="4808538"/>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k</a:t>
              </a:r>
            </a:p>
          </p:txBody>
        </p:sp>
        <p:sp>
          <p:nvSpPr>
            <p:cNvPr id="122" name="Rectangle 121"/>
            <p:cNvSpPr/>
            <p:nvPr/>
          </p:nvSpPr>
          <p:spPr>
            <a:xfrm>
              <a:off x="9220200" y="512127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l</a:t>
              </a:r>
            </a:p>
          </p:txBody>
        </p:sp>
      </p:grpSp>
      <p:sp>
        <p:nvSpPr>
          <p:cNvPr id="123" name="Rectangle 122"/>
          <p:cNvSpPr/>
          <p:nvPr/>
        </p:nvSpPr>
        <p:spPr>
          <a:xfrm>
            <a:off x="4455287" y="1697736"/>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a:t>
            </a:r>
          </a:p>
        </p:txBody>
      </p:sp>
      <p:sp>
        <p:nvSpPr>
          <p:cNvPr id="124" name="Rectangle 123"/>
          <p:cNvSpPr/>
          <p:nvPr/>
        </p:nvSpPr>
        <p:spPr>
          <a:xfrm>
            <a:off x="4766437" y="1697736"/>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a:t>
            </a:r>
          </a:p>
        </p:txBody>
      </p:sp>
      <p:sp>
        <p:nvSpPr>
          <p:cNvPr id="125" name="Rectangle 124"/>
          <p:cNvSpPr/>
          <p:nvPr/>
        </p:nvSpPr>
        <p:spPr>
          <a:xfrm>
            <a:off x="5079175" y="1697736"/>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i</a:t>
            </a:r>
            <a:endParaRPr lang="en-US" dirty="0">
              <a:solidFill>
                <a:schemeClr val="tx1"/>
              </a:solidFill>
            </a:endParaRPr>
          </a:p>
        </p:txBody>
      </p:sp>
      <p:sp>
        <p:nvSpPr>
          <p:cNvPr id="126" name="Rectangle 125"/>
          <p:cNvSpPr/>
          <p:nvPr/>
        </p:nvSpPr>
        <p:spPr>
          <a:xfrm>
            <a:off x="5391912" y="1697736"/>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t>
            </a:r>
          </a:p>
        </p:txBody>
      </p:sp>
      <p:sp>
        <p:nvSpPr>
          <p:cNvPr id="127" name="Rectangle 126"/>
          <p:cNvSpPr/>
          <p:nvPr/>
        </p:nvSpPr>
        <p:spPr>
          <a:xfrm>
            <a:off x="4455287" y="2002536"/>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b</a:t>
            </a:r>
          </a:p>
        </p:txBody>
      </p:sp>
      <p:sp>
        <p:nvSpPr>
          <p:cNvPr id="128" name="Rectangle 127"/>
          <p:cNvSpPr/>
          <p:nvPr/>
        </p:nvSpPr>
        <p:spPr>
          <a:xfrm>
            <a:off x="4766437" y="2002536"/>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f</a:t>
            </a:r>
          </a:p>
        </p:txBody>
      </p:sp>
      <p:sp>
        <p:nvSpPr>
          <p:cNvPr id="129" name="Rectangle 128"/>
          <p:cNvSpPr/>
          <p:nvPr/>
        </p:nvSpPr>
        <p:spPr>
          <a:xfrm>
            <a:off x="5079175" y="2002536"/>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j</a:t>
            </a:r>
          </a:p>
        </p:txBody>
      </p:sp>
      <p:sp>
        <p:nvSpPr>
          <p:cNvPr id="130" name="Rectangle 129"/>
          <p:cNvSpPr/>
          <p:nvPr/>
        </p:nvSpPr>
        <p:spPr>
          <a:xfrm>
            <a:off x="5391912" y="2002536"/>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n</a:t>
            </a:r>
          </a:p>
        </p:txBody>
      </p:sp>
      <p:sp>
        <p:nvSpPr>
          <p:cNvPr id="131" name="Rectangle 130"/>
          <p:cNvSpPr/>
          <p:nvPr/>
        </p:nvSpPr>
        <p:spPr>
          <a:xfrm>
            <a:off x="4455287" y="231527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c</a:t>
            </a:r>
          </a:p>
        </p:txBody>
      </p:sp>
      <p:sp>
        <p:nvSpPr>
          <p:cNvPr id="132" name="Rectangle 131"/>
          <p:cNvSpPr/>
          <p:nvPr/>
        </p:nvSpPr>
        <p:spPr>
          <a:xfrm>
            <a:off x="4766437" y="231527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g</a:t>
            </a:r>
          </a:p>
        </p:txBody>
      </p:sp>
      <p:sp>
        <p:nvSpPr>
          <p:cNvPr id="133" name="Rectangle 132"/>
          <p:cNvSpPr/>
          <p:nvPr/>
        </p:nvSpPr>
        <p:spPr>
          <a:xfrm>
            <a:off x="5079175" y="231527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k</a:t>
            </a:r>
          </a:p>
        </p:txBody>
      </p:sp>
      <p:sp>
        <p:nvSpPr>
          <p:cNvPr id="134" name="Rectangle 133"/>
          <p:cNvSpPr/>
          <p:nvPr/>
        </p:nvSpPr>
        <p:spPr>
          <a:xfrm>
            <a:off x="5391912" y="231527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o</a:t>
            </a:r>
          </a:p>
        </p:txBody>
      </p:sp>
      <p:sp>
        <p:nvSpPr>
          <p:cNvPr id="135" name="Rectangle 134"/>
          <p:cNvSpPr/>
          <p:nvPr/>
        </p:nvSpPr>
        <p:spPr>
          <a:xfrm>
            <a:off x="4455287" y="262801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d</a:t>
            </a:r>
          </a:p>
        </p:txBody>
      </p:sp>
      <p:sp>
        <p:nvSpPr>
          <p:cNvPr id="136" name="Rectangle 135"/>
          <p:cNvSpPr/>
          <p:nvPr/>
        </p:nvSpPr>
        <p:spPr>
          <a:xfrm>
            <a:off x="4766437" y="262801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h</a:t>
            </a:r>
          </a:p>
        </p:txBody>
      </p:sp>
      <p:sp>
        <p:nvSpPr>
          <p:cNvPr id="137" name="Rectangle 136"/>
          <p:cNvSpPr/>
          <p:nvPr/>
        </p:nvSpPr>
        <p:spPr>
          <a:xfrm>
            <a:off x="5079175" y="262801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l</a:t>
            </a:r>
          </a:p>
        </p:txBody>
      </p:sp>
      <p:sp>
        <p:nvSpPr>
          <p:cNvPr id="138" name="Rectangle 137"/>
          <p:cNvSpPr/>
          <p:nvPr/>
        </p:nvSpPr>
        <p:spPr>
          <a:xfrm>
            <a:off x="5391912" y="262801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p</a:t>
            </a:r>
          </a:p>
        </p:txBody>
      </p:sp>
    </p:spTree>
    <p:extLst>
      <p:ext uri="{BB962C8B-B14F-4D97-AF65-F5344CB8AC3E}">
        <p14:creationId xmlns:p14="http://schemas.microsoft.com/office/powerpoint/2010/main" val="1947856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Title 1"/>
          <p:cNvSpPr>
            <a:spLocks noGrp="1"/>
          </p:cNvSpPr>
          <p:nvPr>
            <p:ph type="title" idx="4294967295"/>
          </p:nvPr>
        </p:nvSpPr>
        <p:spPr bwMode="auto">
          <a:xfrm>
            <a:off x="582168" y="263207"/>
            <a:ext cx="10515600" cy="1325563"/>
          </a:xfrm>
        </p:spPr>
        <p:txBody>
          <a:bodyPr/>
          <a:lstStyle/>
          <a:p>
            <a:pPr>
              <a:defRPr/>
            </a:pPr>
            <a:r>
              <a:rPr lang="en-US" dirty="0" smtClean="0">
                <a:solidFill>
                  <a:schemeClr val="tx2"/>
                </a:solidFill>
                <a:ea typeface="ＭＳ Ｐゴシック" pitchFamily="34" charset="-128"/>
              </a:rPr>
              <a:t>Mix Columns</a:t>
            </a:r>
          </a:p>
        </p:txBody>
      </p:sp>
      <p:sp>
        <p:nvSpPr>
          <p:cNvPr id="3077" name="Content Placeholder 2"/>
          <p:cNvSpPr>
            <a:spLocks noGrp="1"/>
          </p:cNvSpPr>
          <p:nvPr>
            <p:ph idx="4294967295"/>
          </p:nvPr>
        </p:nvSpPr>
        <p:spPr>
          <a:xfrm>
            <a:off x="1660525" y="4122420"/>
            <a:ext cx="7499350" cy="2133600"/>
          </a:xfrm>
        </p:spPr>
        <p:txBody>
          <a:bodyPr/>
          <a:lstStyle/>
          <a:p>
            <a:r>
              <a:rPr lang="en-US">
                <a:ea typeface="ＭＳ Ｐゴシック" pitchFamily="34" charset="-128"/>
              </a:rPr>
              <a:t>The 4x4 matrix is multiplied with the matrix</a:t>
            </a:r>
          </a:p>
          <a:p>
            <a:pPr>
              <a:buFont typeface="Wingdings 2" pitchFamily="18" charset="2"/>
              <a:buNone/>
            </a:pPr>
            <a:r>
              <a:rPr lang="en-US" dirty="0" smtClean="0">
                <a:ea typeface="ＭＳ Ｐゴシック" pitchFamily="34" charset="-128"/>
              </a:rPr>
              <a:t>			</a:t>
            </a:r>
          </a:p>
        </p:txBody>
      </p:sp>
      <p:sp>
        <p:nvSpPr>
          <p:cNvPr id="37" name="Rectangle 36"/>
          <p:cNvSpPr/>
          <p:nvPr/>
        </p:nvSpPr>
        <p:spPr>
          <a:xfrm>
            <a:off x="2635631" y="254387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a:t>
            </a:r>
          </a:p>
        </p:txBody>
      </p:sp>
      <p:sp>
        <p:nvSpPr>
          <p:cNvPr id="39" name="Rectangle 38"/>
          <p:cNvSpPr/>
          <p:nvPr/>
        </p:nvSpPr>
        <p:spPr>
          <a:xfrm>
            <a:off x="3259519" y="254387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i</a:t>
            </a:r>
            <a:endParaRPr lang="en-US" dirty="0">
              <a:solidFill>
                <a:schemeClr val="tx1"/>
              </a:solidFill>
            </a:endParaRPr>
          </a:p>
        </p:txBody>
      </p:sp>
      <p:sp>
        <p:nvSpPr>
          <p:cNvPr id="40" name="Rectangle 39"/>
          <p:cNvSpPr/>
          <p:nvPr/>
        </p:nvSpPr>
        <p:spPr>
          <a:xfrm>
            <a:off x="3572256" y="254387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t>
            </a:r>
          </a:p>
        </p:txBody>
      </p:sp>
      <p:sp>
        <p:nvSpPr>
          <p:cNvPr id="41" name="Rectangle 40"/>
          <p:cNvSpPr/>
          <p:nvPr/>
        </p:nvSpPr>
        <p:spPr>
          <a:xfrm>
            <a:off x="2635631" y="284867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b</a:t>
            </a:r>
          </a:p>
        </p:txBody>
      </p:sp>
      <p:sp>
        <p:nvSpPr>
          <p:cNvPr id="43" name="Rectangle 42"/>
          <p:cNvSpPr/>
          <p:nvPr/>
        </p:nvSpPr>
        <p:spPr>
          <a:xfrm>
            <a:off x="3259519" y="284867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j</a:t>
            </a:r>
          </a:p>
        </p:txBody>
      </p:sp>
      <p:sp>
        <p:nvSpPr>
          <p:cNvPr id="44" name="Rectangle 43"/>
          <p:cNvSpPr/>
          <p:nvPr/>
        </p:nvSpPr>
        <p:spPr>
          <a:xfrm>
            <a:off x="3572256" y="284867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n</a:t>
            </a:r>
          </a:p>
        </p:txBody>
      </p:sp>
      <p:sp>
        <p:nvSpPr>
          <p:cNvPr id="45" name="Rectangle 44"/>
          <p:cNvSpPr/>
          <p:nvPr/>
        </p:nvSpPr>
        <p:spPr>
          <a:xfrm>
            <a:off x="2635631" y="316141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c</a:t>
            </a:r>
          </a:p>
        </p:txBody>
      </p:sp>
      <p:sp>
        <p:nvSpPr>
          <p:cNvPr id="47" name="Rectangle 46"/>
          <p:cNvSpPr/>
          <p:nvPr/>
        </p:nvSpPr>
        <p:spPr>
          <a:xfrm>
            <a:off x="3259519" y="316141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k</a:t>
            </a:r>
          </a:p>
        </p:txBody>
      </p:sp>
      <p:sp>
        <p:nvSpPr>
          <p:cNvPr id="48" name="Rectangle 47"/>
          <p:cNvSpPr/>
          <p:nvPr/>
        </p:nvSpPr>
        <p:spPr>
          <a:xfrm>
            <a:off x="3572256" y="316141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o</a:t>
            </a:r>
          </a:p>
        </p:txBody>
      </p:sp>
      <p:sp>
        <p:nvSpPr>
          <p:cNvPr id="49" name="Rectangle 48"/>
          <p:cNvSpPr/>
          <p:nvPr/>
        </p:nvSpPr>
        <p:spPr>
          <a:xfrm>
            <a:off x="2635631" y="347256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d</a:t>
            </a:r>
          </a:p>
        </p:txBody>
      </p:sp>
      <p:sp>
        <p:nvSpPr>
          <p:cNvPr id="51" name="Rectangle 50"/>
          <p:cNvSpPr/>
          <p:nvPr/>
        </p:nvSpPr>
        <p:spPr>
          <a:xfrm>
            <a:off x="3259519" y="347256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l</a:t>
            </a:r>
          </a:p>
        </p:txBody>
      </p:sp>
      <p:sp>
        <p:nvSpPr>
          <p:cNvPr id="52" name="Rectangle 51"/>
          <p:cNvSpPr/>
          <p:nvPr/>
        </p:nvSpPr>
        <p:spPr>
          <a:xfrm>
            <a:off x="3572256" y="347256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p</a:t>
            </a:r>
          </a:p>
        </p:txBody>
      </p:sp>
      <p:sp>
        <p:nvSpPr>
          <p:cNvPr id="53" name="Rectangle 52"/>
          <p:cNvSpPr/>
          <p:nvPr/>
        </p:nvSpPr>
        <p:spPr>
          <a:xfrm>
            <a:off x="6521831" y="254387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a:t>
            </a:r>
          </a:p>
        </p:txBody>
      </p:sp>
      <p:sp>
        <p:nvSpPr>
          <p:cNvPr id="54" name="Rectangle 53"/>
          <p:cNvSpPr/>
          <p:nvPr/>
        </p:nvSpPr>
        <p:spPr>
          <a:xfrm>
            <a:off x="6832981" y="254387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a:t>
            </a:r>
          </a:p>
        </p:txBody>
      </p:sp>
      <p:sp>
        <p:nvSpPr>
          <p:cNvPr id="55" name="Rectangle 54"/>
          <p:cNvSpPr/>
          <p:nvPr/>
        </p:nvSpPr>
        <p:spPr>
          <a:xfrm>
            <a:off x="7145719" y="254387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I</a:t>
            </a:r>
          </a:p>
        </p:txBody>
      </p:sp>
      <p:sp>
        <p:nvSpPr>
          <p:cNvPr id="56" name="Rectangle 55"/>
          <p:cNvSpPr/>
          <p:nvPr/>
        </p:nvSpPr>
        <p:spPr>
          <a:xfrm>
            <a:off x="7458456" y="254387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t>
            </a:r>
          </a:p>
        </p:txBody>
      </p:sp>
      <p:sp>
        <p:nvSpPr>
          <p:cNvPr id="57" name="Rectangle 56"/>
          <p:cNvSpPr/>
          <p:nvPr/>
        </p:nvSpPr>
        <p:spPr>
          <a:xfrm>
            <a:off x="6521831" y="284867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B</a:t>
            </a:r>
          </a:p>
        </p:txBody>
      </p:sp>
      <p:sp>
        <p:nvSpPr>
          <p:cNvPr id="58" name="Rectangle 57"/>
          <p:cNvSpPr/>
          <p:nvPr/>
        </p:nvSpPr>
        <p:spPr>
          <a:xfrm>
            <a:off x="6832981" y="284867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F</a:t>
            </a:r>
          </a:p>
        </p:txBody>
      </p:sp>
      <p:sp>
        <p:nvSpPr>
          <p:cNvPr id="59" name="Rectangle 58"/>
          <p:cNvSpPr/>
          <p:nvPr/>
        </p:nvSpPr>
        <p:spPr>
          <a:xfrm>
            <a:off x="7145719" y="284867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J</a:t>
            </a:r>
          </a:p>
        </p:txBody>
      </p:sp>
      <p:sp>
        <p:nvSpPr>
          <p:cNvPr id="60" name="Rectangle 59"/>
          <p:cNvSpPr/>
          <p:nvPr/>
        </p:nvSpPr>
        <p:spPr>
          <a:xfrm>
            <a:off x="7458456" y="284867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N</a:t>
            </a:r>
          </a:p>
        </p:txBody>
      </p:sp>
      <p:sp>
        <p:nvSpPr>
          <p:cNvPr id="61" name="Rectangle 60"/>
          <p:cNvSpPr/>
          <p:nvPr/>
        </p:nvSpPr>
        <p:spPr>
          <a:xfrm>
            <a:off x="6521831" y="316141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C</a:t>
            </a:r>
          </a:p>
        </p:txBody>
      </p:sp>
      <p:sp>
        <p:nvSpPr>
          <p:cNvPr id="62" name="Rectangle 61"/>
          <p:cNvSpPr/>
          <p:nvPr/>
        </p:nvSpPr>
        <p:spPr>
          <a:xfrm>
            <a:off x="6832981" y="316141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G</a:t>
            </a:r>
          </a:p>
        </p:txBody>
      </p:sp>
      <p:sp>
        <p:nvSpPr>
          <p:cNvPr id="63" name="Rectangle 62"/>
          <p:cNvSpPr/>
          <p:nvPr/>
        </p:nvSpPr>
        <p:spPr>
          <a:xfrm>
            <a:off x="7145719" y="316141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K</a:t>
            </a:r>
          </a:p>
        </p:txBody>
      </p:sp>
      <p:sp>
        <p:nvSpPr>
          <p:cNvPr id="64" name="Rectangle 63"/>
          <p:cNvSpPr/>
          <p:nvPr/>
        </p:nvSpPr>
        <p:spPr>
          <a:xfrm>
            <a:off x="7458456" y="316141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O</a:t>
            </a:r>
          </a:p>
        </p:txBody>
      </p:sp>
      <p:sp>
        <p:nvSpPr>
          <p:cNvPr id="65" name="Rectangle 64"/>
          <p:cNvSpPr/>
          <p:nvPr/>
        </p:nvSpPr>
        <p:spPr>
          <a:xfrm>
            <a:off x="6521831" y="347256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D</a:t>
            </a:r>
          </a:p>
        </p:txBody>
      </p:sp>
      <p:sp>
        <p:nvSpPr>
          <p:cNvPr id="66" name="Rectangle 65"/>
          <p:cNvSpPr/>
          <p:nvPr/>
        </p:nvSpPr>
        <p:spPr>
          <a:xfrm>
            <a:off x="6832981" y="347256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H</a:t>
            </a:r>
          </a:p>
        </p:txBody>
      </p:sp>
      <p:sp>
        <p:nvSpPr>
          <p:cNvPr id="67" name="Rectangle 66"/>
          <p:cNvSpPr/>
          <p:nvPr/>
        </p:nvSpPr>
        <p:spPr>
          <a:xfrm>
            <a:off x="7145719" y="347256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L</a:t>
            </a:r>
          </a:p>
        </p:txBody>
      </p:sp>
      <p:sp>
        <p:nvSpPr>
          <p:cNvPr id="68" name="Rectangle 67"/>
          <p:cNvSpPr/>
          <p:nvPr/>
        </p:nvSpPr>
        <p:spPr>
          <a:xfrm>
            <a:off x="7458456" y="347256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P</a:t>
            </a:r>
          </a:p>
        </p:txBody>
      </p:sp>
      <p:sp>
        <p:nvSpPr>
          <p:cNvPr id="38" name="Rectangle 37"/>
          <p:cNvSpPr/>
          <p:nvPr/>
        </p:nvSpPr>
        <p:spPr>
          <a:xfrm>
            <a:off x="2970276" y="2490216"/>
            <a:ext cx="396240" cy="381000"/>
          </a:xfrm>
          <a:prstGeom prst="rect">
            <a:avLst/>
          </a:prstGeom>
          <a:solidFill>
            <a:schemeClr val="accent1">
              <a:lumMod val="40000"/>
              <a:lumOff val="60000"/>
            </a:schemeClr>
          </a:solidFill>
          <a:ln w="19050" cmpd="sng">
            <a:solidFill>
              <a:schemeClr val="accent1">
                <a:shade val="50000"/>
              </a:schemeClr>
            </a:solidFill>
            <a:prstDash val="solid"/>
          </a:ln>
          <a:effectLst>
            <a:outerShdw blurRad="50800" dist="152400" dir="10320000" sx="59000" sy="59000" algn="ctr" rotWithShape="0">
              <a:srgbClr val="000000">
                <a:alpha val="43137"/>
              </a:srgbClr>
            </a:outerShdw>
          </a:effectLst>
          <a:scene3d>
            <a:camera prst="orthographicFront"/>
            <a:lightRig rig="threePt" dir="t"/>
          </a:scene3d>
          <a:sp3d prstMaterial="matte">
            <a:bevelT w="114300" prst="artDeco"/>
            <a:bevelB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a:t>
            </a:r>
          </a:p>
        </p:txBody>
      </p:sp>
      <p:sp>
        <p:nvSpPr>
          <p:cNvPr id="42" name="Rectangle 41"/>
          <p:cNvSpPr/>
          <p:nvPr/>
        </p:nvSpPr>
        <p:spPr>
          <a:xfrm>
            <a:off x="2970276" y="2886456"/>
            <a:ext cx="396240" cy="396240"/>
          </a:xfrm>
          <a:prstGeom prst="rect">
            <a:avLst/>
          </a:prstGeom>
          <a:solidFill>
            <a:schemeClr val="accent1">
              <a:lumMod val="40000"/>
              <a:lumOff val="60000"/>
            </a:schemeClr>
          </a:solidFill>
          <a:ln w="19050" cmpd="sng">
            <a:solidFill>
              <a:schemeClr val="accent1">
                <a:shade val="50000"/>
              </a:schemeClr>
            </a:solidFill>
            <a:prstDash val="solid"/>
          </a:ln>
          <a:effectLst>
            <a:outerShdw blurRad="50800" dist="152400" dir="10320000" sx="59000" sy="59000" algn="ctr" rotWithShape="0">
              <a:srgbClr val="000000">
                <a:alpha val="43137"/>
              </a:srgbClr>
            </a:outerShdw>
          </a:effectLst>
          <a:scene3d>
            <a:camera prst="orthographicFront"/>
            <a:lightRig rig="threePt" dir="t"/>
          </a:scene3d>
          <a:sp3d prstMaterial="matte">
            <a:bevelT w="114300" prst="artDeco"/>
            <a:bevelB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f</a:t>
            </a:r>
          </a:p>
        </p:txBody>
      </p:sp>
      <p:sp>
        <p:nvSpPr>
          <p:cNvPr id="46" name="Rectangle 45"/>
          <p:cNvSpPr/>
          <p:nvPr/>
        </p:nvSpPr>
        <p:spPr>
          <a:xfrm>
            <a:off x="2970276" y="3290316"/>
            <a:ext cx="396240" cy="388620"/>
          </a:xfrm>
          <a:prstGeom prst="rect">
            <a:avLst/>
          </a:prstGeom>
          <a:solidFill>
            <a:schemeClr val="accent1">
              <a:lumMod val="40000"/>
              <a:lumOff val="60000"/>
            </a:schemeClr>
          </a:solidFill>
          <a:ln w="19050" cmpd="sng">
            <a:solidFill>
              <a:schemeClr val="accent1">
                <a:shade val="50000"/>
              </a:schemeClr>
            </a:solidFill>
            <a:prstDash val="solid"/>
          </a:ln>
          <a:effectLst>
            <a:outerShdw blurRad="50800" dist="152400" dir="10320000" sx="59000" sy="59000" algn="ctr" rotWithShape="0">
              <a:srgbClr val="000000">
                <a:alpha val="43137"/>
              </a:srgbClr>
            </a:outerShdw>
          </a:effectLst>
          <a:scene3d>
            <a:camera prst="orthographicFront"/>
            <a:lightRig rig="threePt" dir="t"/>
          </a:scene3d>
          <a:sp3d prstMaterial="matte">
            <a:bevelT w="114300" prst="artDeco"/>
            <a:bevelB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g</a:t>
            </a:r>
          </a:p>
        </p:txBody>
      </p:sp>
      <p:sp>
        <p:nvSpPr>
          <p:cNvPr id="50" name="Rectangle 49"/>
          <p:cNvSpPr/>
          <p:nvPr/>
        </p:nvSpPr>
        <p:spPr>
          <a:xfrm>
            <a:off x="2970276" y="3678936"/>
            <a:ext cx="396240" cy="381000"/>
          </a:xfrm>
          <a:prstGeom prst="rect">
            <a:avLst/>
          </a:prstGeom>
          <a:solidFill>
            <a:schemeClr val="accent1">
              <a:lumMod val="40000"/>
              <a:lumOff val="60000"/>
            </a:schemeClr>
          </a:solidFill>
          <a:ln w="19050" cmpd="sng">
            <a:solidFill>
              <a:schemeClr val="accent1">
                <a:shade val="50000"/>
              </a:schemeClr>
            </a:solidFill>
            <a:prstDash val="solid"/>
          </a:ln>
          <a:effectLst>
            <a:outerShdw blurRad="50800" dist="152400" dir="10320000" sx="59000" sy="59000" algn="ctr" rotWithShape="0">
              <a:srgbClr val="000000">
                <a:alpha val="43137"/>
              </a:srgbClr>
            </a:outerShdw>
          </a:effectLst>
          <a:scene3d>
            <a:camera prst="orthographicFront"/>
            <a:lightRig rig="threePt" dir="t"/>
          </a:scene3d>
          <a:sp3d prstMaterial="matte">
            <a:bevelT w="114300" prst="artDeco"/>
            <a:bevelB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h</a:t>
            </a:r>
          </a:p>
        </p:txBody>
      </p:sp>
      <p:sp>
        <p:nvSpPr>
          <p:cNvPr id="72" name="Rectangle 71"/>
          <p:cNvSpPr/>
          <p:nvPr/>
        </p:nvSpPr>
        <p:spPr>
          <a:xfrm>
            <a:off x="6848856" y="2482596"/>
            <a:ext cx="396240" cy="381000"/>
          </a:xfrm>
          <a:prstGeom prst="rect">
            <a:avLst/>
          </a:prstGeom>
          <a:solidFill>
            <a:schemeClr val="accent1">
              <a:lumMod val="40000"/>
              <a:lumOff val="60000"/>
            </a:schemeClr>
          </a:solidFill>
          <a:ln w="19050" cmpd="sng">
            <a:solidFill>
              <a:schemeClr val="accent1">
                <a:shade val="50000"/>
              </a:schemeClr>
            </a:solidFill>
            <a:prstDash val="solid"/>
          </a:ln>
          <a:effectLst>
            <a:outerShdw blurRad="50800" dist="152400" dir="10320000" sx="59000" sy="59000" algn="ctr" rotWithShape="0">
              <a:srgbClr val="000000">
                <a:alpha val="43137"/>
              </a:srgbClr>
            </a:outerShdw>
          </a:effectLst>
          <a:scene3d>
            <a:camera prst="orthographicFront"/>
            <a:lightRig rig="threePt" dir="t"/>
          </a:scene3d>
          <a:sp3d prstMaterial="matte">
            <a:bevelT w="114300" prst="artDeco"/>
            <a:bevelB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a:t>
            </a:r>
          </a:p>
        </p:txBody>
      </p:sp>
      <p:sp>
        <p:nvSpPr>
          <p:cNvPr id="73" name="Rectangle 72"/>
          <p:cNvSpPr/>
          <p:nvPr/>
        </p:nvSpPr>
        <p:spPr>
          <a:xfrm>
            <a:off x="6848856" y="2878836"/>
            <a:ext cx="396240" cy="396240"/>
          </a:xfrm>
          <a:prstGeom prst="rect">
            <a:avLst/>
          </a:prstGeom>
          <a:solidFill>
            <a:schemeClr val="accent1">
              <a:lumMod val="40000"/>
              <a:lumOff val="60000"/>
            </a:schemeClr>
          </a:solidFill>
          <a:ln w="19050" cmpd="sng">
            <a:solidFill>
              <a:schemeClr val="accent1">
                <a:shade val="50000"/>
              </a:schemeClr>
            </a:solidFill>
            <a:prstDash val="solid"/>
          </a:ln>
          <a:effectLst>
            <a:outerShdw blurRad="50800" dist="152400" dir="10320000" sx="59000" sy="59000" algn="ctr" rotWithShape="0">
              <a:srgbClr val="000000">
                <a:alpha val="43137"/>
              </a:srgbClr>
            </a:outerShdw>
          </a:effectLst>
          <a:scene3d>
            <a:camera prst="orthographicFront"/>
            <a:lightRig rig="threePt" dir="t"/>
          </a:scene3d>
          <a:sp3d prstMaterial="matte">
            <a:bevelT w="114300" prst="artDeco"/>
            <a:bevelB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F</a:t>
            </a:r>
          </a:p>
        </p:txBody>
      </p:sp>
      <p:sp>
        <p:nvSpPr>
          <p:cNvPr id="74" name="Rectangle 73"/>
          <p:cNvSpPr/>
          <p:nvPr/>
        </p:nvSpPr>
        <p:spPr>
          <a:xfrm>
            <a:off x="6848856" y="3282696"/>
            <a:ext cx="396240" cy="388620"/>
          </a:xfrm>
          <a:prstGeom prst="rect">
            <a:avLst/>
          </a:prstGeom>
          <a:solidFill>
            <a:schemeClr val="accent1">
              <a:lumMod val="40000"/>
              <a:lumOff val="60000"/>
            </a:schemeClr>
          </a:solidFill>
          <a:ln w="19050" cmpd="sng">
            <a:solidFill>
              <a:schemeClr val="accent1">
                <a:shade val="50000"/>
              </a:schemeClr>
            </a:solidFill>
            <a:prstDash val="solid"/>
          </a:ln>
          <a:effectLst>
            <a:outerShdw blurRad="50800" dist="152400" dir="10320000" sx="59000" sy="59000" algn="ctr" rotWithShape="0">
              <a:srgbClr val="000000">
                <a:alpha val="43137"/>
              </a:srgbClr>
            </a:outerShdw>
          </a:effectLst>
          <a:scene3d>
            <a:camera prst="orthographicFront"/>
            <a:lightRig rig="threePt" dir="t"/>
          </a:scene3d>
          <a:sp3d prstMaterial="matte">
            <a:bevelT w="114300" prst="artDeco"/>
            <a:bevelB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G</a:t>
            </a:r>
          </a:p>
        </p:txBody>
      </p:sp>
      <p:sp>
        <p:nvSpPr>
          <p:cNvPr id="75" name="Rectangle 74"/>
          <p:cNvSpPr/>
          <p:nvPr/>
        </p:nvSpPr>
        <p:spPr>
          <a:xfrm>
            <a:off x="6848856" y="3671316"/>
            <a:ext cx="396240" cy="381000"/>
          </a:xfrm>
          <a:prstGeom prst="rect">
            <a:avLst/>
          </a:prstGeom>
          <a:solidFill>
            <a:schemeClr val="accent1">
              <a:lumMod val="40000"/>
              <a:lumOff val="60000"/>
            </a:schemeClr>
          </a:solidFill>
          <a:ln w="19050" cmpd="sng">
            <a:solidFill>
              <a:schemeClr val="accent1">
                <a:shade val="50000"/>
              </a:schemeClr>
            </a:solidFill>
            <a:prstDash val="solid"/>
          </a:ln>
          <a:effectLst>
            <a:outerShdw blurRad="50800" dist="152400" dir="10320000" sx="59000" sy="59000" algn="ctr" rotWithShape="0">
              <a:srgbClr val="000000">
                <a:alpha val="43137"/>
              </a:srgbClr>
            </a:outerShdw>
          </a:effectLst>
          <a:scene3d>
            <a:camera prst="orthographicFront"/>
            <a:lightRig rig="threePt" dir="t"/>
          </a:scene3d>
          <a:sp3d prstMaterial="matte">
            <a:bevelT w="114300" prst="artDeco"/>
            <a:bevelB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H</a:t>
            </a:r>
          </a:p>
        </p:txBody>
      </p:sp>
      <p:cxnSp>
        <p:nvCxnSpPr>
          <p:cNvPr id="89" name="Straight Arrow Connector 88"/>
          <p:cNvCxnSpPr/>
          <p:nvPr/>
        </p:nvCxnSpPr>
        <p:spPr>
          <a:xfrm rot="5400000" flipH="1" flipV="1">
            <a:off x="3469863" y="1777906"/>
            <a:ext cx="411163" cy="1012825"/>
          </a:xfrm>
          <a:prstGeom prst="straightConnector1">
            <a:avLst/>
          </a:prstGeom>
          <a:ln w="3175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a:off x="6239256" y="2002536"/>
            <a:ext cx="762000" cy="457200"/>
          </a:xfrm>
          <a:prstGeom prst="straightConnector1">
            <a:avLst/>
          </a:prstGeom>
          <a:ln w="3175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074" name="Object 2"/>
          <p:cNvGraphicFramePr>
            <a:graphicFrameLocks noChangeAspect="1"/>
          </p:cNvGraphicFramePr>
          <p:nvPr>
            <p:extLst>
              <p:ext uri="{D42A27DB-BD31-4B8C-83A1-F6EECF244321}">
                <p14:modId xmlns:p14="http://schemas.microsoft.com/office/powerpoint/2010/main" val="1640542799"/>
              </p:ext>
            </p:extLst>
          </p:nvPr>
        </p:nvGraphicFramePr>
        <p:xfrm>
          <a:off x="4231069" y="1545336"/>
          <a:ext cx="1987550" cy="973138"/>
        </p:xfrm>
        <a:graphic>
          <a:graphicData uri="http://schemas.openxmlformats.org/presentationml/2006/ole">
            <mc:AlternateContent xmlns:mc="http://schemas.openxmlformats.org/markup-compatibility/2006">
              <mc:Choice xmlns:v="urn:schemas-microsoft-com:vml" Requires="v">
                <p:oleObj spid="_x0000_s33868" name="Equation" r:id="rId3" imgW="1816100" imgH="889000" progId="Equation.3">
                  <p:embed/>
                </p:oleObj>
              </mc:Choice>
              <mc:Fallback>
                <p:oleObj name="Equation" r:id="rId3" imgW="1816100" imgH="889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1069" y="1545336"/>
                        <a:ext cx="1987550" cy="973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5" name="Object 3"/>
          <p:cNvGraphicFramePr>
            <a:graphicFrameLocks noChangeAspect="1"/>
          </p:cNvGraphicFramePr>
          <p:nvPr>
            <p:extLst>
              <p:ext uri="{D42A27DB-BD31-4B8C-83A1-F6EECF244321}">
                <p14:modId xmlns:p14="http://schemas.microsoft.com/office/powerpoint/2010/main" val="1343478234"/>
              </p:ext>
            </p:extLst>
          </p:nvPr>
        </p:nvGraphicFramePr>
        <p:xfrm>
          <a:off x="4335463" y="4532789"/>
          <a:ext cx="1295400" cy="1312862"/>
        </p:xfrm>
        <a:graphic>
          <a:graphicData uri="http://schemas.openxmlformats.org/presentationml/2006/ole">
            <mc:AlternateContent xmlns:mc="http://schemas.openxmlformats.org/markup-compatibility/2006">
              <mc:Choice xmlns:v="urn:schemas-microsoft-com:vml" Requires="v">
                <p:oleObj spid="_x0000_s33869" name="Equation" r:id="rId5" imgW="914400" imgH="927100" progId="Equation.3">
                  <p:embed/>
                </p:oleObj>
              </mc:Choice>
              <mc:Fallback>
                <p:oleObj name="Equation" r:id="rId5" imgW="914400" imgH="927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5463" y="4532789"/>
                        <a:ext cx="1295400" cy="1312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889765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itle 1"/>
          <p:cNvSpPr>
            <a:spLocks noGrp="1"/>
          </p:cNvSpPr>
          <p:nvPr>
            <p:ph type="title" idx="4294967295"/>
          </p:nvPr>
        </p:nvSpPr>
        <p:spPr bwMode="auto">
          <a:xfrm>
            <a:off x="755904" y="338137"/>
            <a:ext cx="10515600" cy="1325563"/>
          </a:xfrm>
        </p:spPr>
        <p:txBody>
          <a:bodyPr/>
          <a:lstStyle/>
          <a:p>
            <a:pPr>
              <a:defRPr/>
            </a:pPr>
            <a:r>
              <a:rPr lang="en-US" smtClean="0">
                <a:solidFill>
                  <a:schemeClr val="tx2"/>
                </a:solidFill>
                <a:ea typeface="ＭＳ Ｐゴシック" pitchFamily="34" charset="-128"/>
              </a:rPr>
              <a:t>Inverse Mix Column</a:t>
            </a:r>
          </a:p>
        </p:txBody>
      </p:sp>
      <p:sp>
        <p:nvSpPr>
          <p:cNvPr id="4" name="Rectangle 3"/>
          <p:cNvSpPr/>
          <p:nvPr/>
        </p:nvSpPr>
        <p:spPr>
          <a:xfrm>
            <a:off x="2727071" y="247072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a:t>
            </a:r>
          </a:p>
        </p:txBody>
      </p:sp>
      <p:sp>
        <p:nvSpPr>
          <p:cNvPr id="5" name="Rectangle 4"/>
          <p:cNvSpPr/>
          <p:nvPr/>
        </p:nvSpPr>
        <p:spPr>
          <a:xfrm>
            <a:off x="3350959" y="247072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i</a:t>
            </a:r>
            <a:endParaRPr lang="en-US" dirty="0">
              <a:solidFill>
                <a:schemeClr val="tx1"/>
              </a:solidFill>
            </a:endParaRPr>
          </a:p>
        </p:txBody>
      </p:sp>
      <p:sp>
        <p:nvSpPr>
          <p:cNvPr id="6" name="Rectangle 5"/>
          <p:cNvSpPr/>
          <p:nvPr/>
        </p:nvSpPr>
        <p:spPr>
          <a:xfrm>
            <a:off x="3663696" y="247072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t>
            </a:r>
          </a:p>
        </p:txBody>
      </p:sp>
      <p:sp>
        <p:nvSpPr>
          <p:cNvPr id="7" name="Rectangle 6"/>
          <p:cNvSpPr/>
          <p:nvPr/>
        </p:nvSpPr>
        <p:spPr>
          <a:xfrm>
            <a:off x="2727071" y="277552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b</a:t>
            </a:r>
          </a:p>
        </p:txBody>
      </p:sp>
      <p:sp>
        <p:nvSpPr>
          <p:cNvPr id="8" name="Rectangle 7"/>
          <p:cNvSpPr/>
          <p:nvPr/>
        </p:nvSpPr>
        <p:spPr>
          <a:xfrm>
            <a:off x="3350959" y="277552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j</a:t>
            </a:r>
          </a:p>
        </p:txBody>
      </p:sp>
      <p:sp>
        <p:nvSpPr>
          <p:cNvPr id="9" name="Rectangle 8"/>
          <p:cNvSpPr/>
          <p:nvPr/>
        </p:nvSpPr>
        <p:spPr>
          <a:xfrm>
            <a:off x="3663696" y="277552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n</a:t>
            </a:r>
          </a:p>
        </p:txBody>
      </p:sp>
      <p:sp>
        <p:nvSpPr>
          <p:cNvPr id="10" name="Rectangle 9"/>
          <p:cNvSpPr/>
          <p:nvPr/>
        </p:nvSpPr>
        <p:spPr>
          <a:xfrm>
            <a:off x="2727071" y="308825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c</a:t>
            </a:r>
          </a:p>
        </p:txBody>
      </p:sp>
      <p:sp>
        <p:nvSpPr>
          <p:cNvPr id="11" name="Rectangle 10"/>
          <p:cNvSpPr/>
          <p:nvPr/>
        </p:nvSpPr>
        <p:spPr>
          <a:xfrm>
            <a:off x="3350959" y="308825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k</a:t>
            </a:r>
          </a:p>
        </p:txBody>
      </p:sp>
      <p:sp>
        <p:nvSpPr>
          <p:cNvPr id="12" name="Rectangle 11"/>
          <p:cNvSpPr/>
          <p:nvPr/>
        </p:nvSpPr>
        <p:spPr>
          <a:xfrm>
            <a:off x="3663696" y="308825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o</a:t>
            </a:r>
          </a:p>
        </p:txBody>
      </p:sp>
      <p:sp>
        <p:nvSpPr>
          <p:cNvPr id="13" name="Rectangle 12"/>
          <p:cNvSpPr/>
          <p:nvPr/>
        </p:nvSpPr>
        <p:spPr>
          <a:xfrm>
            <a:off x="2727071" y="339940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d</a:t>
            </a:r>
          </a:p>
        </p:txBody>
      </p:sp>
      <p:sp>
        <p:nvSpPr>
          <p:cNvPr id="14" name="Rectangle 13"/>
          <p:cNvSpPr/>
          <p:nvPr/>
        </p:nvSpPr>
        <p:spPr>
          <a:xfrm>
            <a:off x="3350959" y="339940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l</a:t>
            </a:r>
          </a:p>
        </p:txBody>
      </p:sp>
      <p:sp>
        <p:nvSpPr>
          <p:cNvPr id="15" name="Rectangle 14"/>
          <p:cNvSpPr/>
          <p:nvPr/>
        </p:nvSpPr>
        <p:spPr>
          <a:xfrm>
            <a:off x="3663696" y="339940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p</a:t>
            </a:r>
          </a:p>
        </p:txBody>
      </p:sp>
      <p:sp>
        <p:nvSpPr>
          <p:cNvPr id="16" name="Rectangle 15"/>
          <p:cNvSpPr/>
          <p:nvPr/>
        </p:nvSpPr>
        <p:spPr>
          <a:xfrm>
            <a:off x="6613271" y="247072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a:t>
            </a:r>
          </a:p>
        </p:txBody>
      </p:sp>
      <p:sp>
        <p:nvSpPr>
          <p:cNvPr id="17" name="Rectangle 16"/>
          <p:cNvSpPr/>
          <p:nvPr/>
        </p:nvSpPr>
        <p:spPr>
          <a:xfrm>
            <a:off x="6924421" y="247072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a:t>
            </a:r>
          </a:p>
        </p:txBody>
      </p:sp>
      <p:sp>
        <p:nvSpPr>
          <p:cNvPr id="18" name="Rectangle 17"/>
          <p:cNvSpPr/>
          <p:nvPr/>
        </p:nvSpPr>
        <p:spPr>
          <a:xfrm>
            <a:off x="7237159" y="247072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I</a:t>
            </a:r>
          </a:p>
        </p:txBody>
      </p:sp>
      <p:sp>
        <p:nvSpPr>
          <p:cNvPr id="19" name="Rectangle 18"/>
          <p:cNvSpPr/>
          <p:nvPr/>
        </p:nvSpPr>
        <p:spPr>
          <a:xfrm>
            <a:off x="7549896" y="247072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t>
            </a:r>
          </a:p>
        </p:txBody>
      </p:sp>
      <p:sp>
        <p:nvSpPr>
          <p:cNvPr id="20" name="Rectangle 19"/>
          <p:cNvSpPr/>
          <p:nvPr/>
        </p:nvSpPr>
        <p:spPr>
          <a:xfrm>
            <a:off x="6613271" y="277552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B</a:t>
            </a:r>
          </a:p>
        </p:txBody>
      </p:sp>
      <p:sp>
        <p:nvSpPr>
          <p:cNvPr id="21" name="Rectangle 20"/>
          <p:cNvSpPr/>
          <p:nvPr/>
        </p:nvSpPr>
        <p:spPr>
          <a:xfrm>
            <a:off x="6924421" y="277552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F</a:t>
            </a:r>
          </a:p>
        </p:txBody>
      </p:sp>
      <p:sp>
        <p:nvSpPr>
          <p:cNvPr id="22" name="Rectangle 21"/>
          <p:cNvSpPr/>
          <p:nvPr/>
        </p:nvSpPr>
        <p:spPr>
          <a:xfrm>
            <a:off x="7237159" y="277552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J</a:t>
            </a:r>
          </a:p>
        </p:txBody>
      </p:sp>
      <p:sp>
        <p:nvSpPr>
          <p:cNvPr id="23" name="Rectangle 22"/>
          <p:cNvSpPr/>
          <p:nvPr/>
        </p:nvSpPr>
        <p:spPr>
          <a:xfrm>
            <a:off x="7549896" y="277552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N</a:t>
            </a:r>
          </a:p>
        </p:txBody>
      </p:sp>
      <p:sp>
        <p:nvSpPr>
          <p:cNvPr id="24" name="Rectangle 23"/>
          <p:cNvSpPr/>
          <p:nvPr/>
        </p:nvSpPr>
        <p:spPr>
          <a:xfrm>
            <a:off x="6613271" y="308825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C</a:t>
            </a:r>
          </a:p>
        </p:txBody>
      </p:sp>
      <p:sp>
        <p:nvSpPr>
          <p:cNvPr id="25" name="Rectangle 24"/>
          <p:cNvSpPr/>
          <p:nvPr/>
        </p:nvSpPr>
        <p:spPr>
          <a:xfrm>
            <a:off x="6924421" y="308825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G</a:t>
            </a:r>
          </a:p>
        </p:txBody>
      </p:sp>
      <p:sp>
        <p:nvSpPr>
          <p:cNvPr id="26" name="Rectangle 25"/>
          <p:cNvSpPr/>
          <p:nvPr/>
        </p:nvSpPr>
        <p:spPr>
          <a:xfrm>
            <a:off x="7237159" y="308825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K</a:t>
            </a:r>
          </a:p>
        </p:txBody>
      </p:sp>
      <p:sp>
        <p:nvSpPr>
          <p:cNvPr id="27" name="Rectangle 26"/>
          <p:cNvSpPr/>
          <p:nvPr/>
        </p:nvSpPr>
        <p:spPr>
          <a:xfrm>
            <a:off x="7549896" y="308825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O</a:t>
            </a:r>
          </a:p>
        </p:txBody>
      </p:sp>
      <p:sp>
        <p:nvSpPr>
          <p:cNvPr id="28" name="Rectangle 27"/>
          <p:cNvSpPr/>
          <p:nvPr/>
        </p:nvSpPr>
        <p:spPr>
          <a:xfrm>
            <a:off x="6613271" y="339940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D</a:t>
            </a:r>
          </a:p>
        </p:txBody>
      </p:sp>
      <p:sp>
        <p:nvSpPr>
          <p:cNvPr id="29" name="Rectangle 28"/>
          <p:cNvSpPr/>
          <p:nvPr/>
        </p:nvSpPr>
        <p:spPr>
          <a:xfrm>
            <a:off x="6924421" y="339940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H</a:t>
            </a:r>
          </a:p>
        </p:txBody>
      </p:sp>
      <p:sp>
        <p:nvSpPr>
          <p:cNvPr id="30" name="Rectangle 29"/>
          <p:cNvSpPr/>
          <p:nvPr/>
        </p:nvSpPr>
        <p:spPr>
          <a:xfrm>
            <a:off x="7237159" y="339940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L</a:t>
            </a:r>
          </a:p>
        </p:txBody>
      </p:sp>
      <p:sp>
        <p:nvSpPr>
          <p:cNvPr id="31" name="Rectangle 30"/>
          <p:cNvSpPr/>
          <p:nvPr/>
        </p:nvSpPr>
        <p:spPr>
          <a:xfrm>
            <a:off x="7549896" y="339940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P</a:t>
            </a:r>
          </a:p>
        </p:txBody>
      </p:sp>
      <p:sp>
        <p:nvSpPr>
          <p:cNvPr id="32" name="Rectangle 31"/>
          <p:cNvSpPr/>
          <p:nvPr/>
        </p:nvSpPr>
        <p:spPr>
          <a:xfrm>
            <a:off x="3061716" y="2417064"/>
            <a:ext cx="396240" cy="381000"/>
          </a:xfrm>
          <a:prstGeom prst="rect">
            <a:avLst/>
          </a:prstGeom>
          <a:solidFill>
            <a:schemeClr val="accent1">
              <a:lumMod val="40000"/>
              <a:lumOff val="60000"/>
            </a:schemeClr>
          </a:solidFill>
          <a:ln w="19050" cmpd="sng">
            <a:solidFill>
              <a:schemeClr val="accent1">
                <a:shade val="50000"/>
              </a:schemeClr>
            </a:solidFill>
            <a:prstDash val="solid"/>
          </a:ln>
          <a:effectLst>
            <a:outerShdw blurRad="50800" dist="152400" dir="10320000" sx="59000" sy="59000" algn="ctr" rotWithShape="0">
              <a:srgbClr val="000000">
                <a:alpha val="43137"/>
              </a:srgbClr>
            </a:outerShdw>
          </a:effectLst>
          <a:scene3d>
            <a:camera prst="orthographicFront"/>
            <a:lightRig rig="threePt" dir="t"/>
          </a:scene3d>
          <a:sp3d prstMaterial="matte">
            <a:bevelT w="114300" prst="artDeco"/>
            <a:bevelB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a:t>
            </a:r>
          </a:p>
        </p:txBody>
      </p:sp>
      <p:sp>
        <p:nvSpPr>
          <p:cNvPr id="33" name="Rectangle 32"/>
          <p:cNvSpPr/>
          <p:nvPr/>
        </p:nvSpPr>
        <p:spPr>
          <a:xfrm>
            <a:off x="3061716" y="2813304"/>
            <a:ext cx="396240" cy="396240"/>
          </a:xfrm>
          <a:prstGeom prst="rect">
            <a:avLst/>
          </a:prstGeom>
          <a:solidFill>
            <a:schemeClr val="accent1">
              <a:lumMod val="40000"/>
              <a:lumOff val="60000"/>
            </a:schemeClr>
          </a:solidFill>
          <a:ln w="19050" cmpd="sng">
            <a:solidFill>
              <a:schemeClr val="accent1">
                <a:shade val="50000"/>
              </a:schemeClr>
            </a:solidFill>
            <a:prstDash val="solid"/>
          </a:ln>
          <a:effectLst>
            <a:outerShdw blurRad="50800" dist="152400" dir="10320000" sx="59000" sy="59000" algn="ctr" rotWithShape="0">
              <a:srgbClr val="000000">
                <a:alpha val="43137"/>
              </a:srgbClr>
            </a:outerShdw>
          </a:effectLst>
          <a:scene3d>
            <a:camera prst="orthographicFront"/>
            <a:lightRig rig="threePt" dir="t"/>
          </a:scene3d>
          <a:sp3d prstMaterial="matte">
            <a:bevelT w="114300" prst="artDeco"/>
            <a:bevelB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f</a:t>
            </a:r>
          </a:p>
        </p:txBody>
      </p:sp>
      <p:sp>
        <p:nvSpPr>
          <p:cNvPr id="34" name="Rectangle 33"/>
          <p:cNvSpPr/>
          <p:nvPr/>
        </p:nvSpPr>
        <p:spPr>
          <a:xfrm>
            <a:off x="3061716" y="3217164"/>
            <a:ext cx="396240" cy="388620"/>
          </a:xfrm>
          <a:prstGeom prst="rect">
            <a:avLst/>
          </a:prstGeom>
          <a:solidFill>
            <a:schemeClr val="accent1">
              <a:lumMod val="40000"/>
              <a:lumOff val="60000"/>
            </a:schemeClr>
          </a:solidFill>
          <a:ln w="19050" cmpd="sng">
            <a:solidFill>
              <a:schemeClr val="accent1">
                <a:shade val="50000"/>
              </a:schemeClr>
            </a:solidFill>
            <a:prstDash val="solid"/>
          </a:ln>
          <a:effectLst>
            <a:outerShdw blurRad="50800" dist="152400" dir="10320000" sx="59000" sy="59000" algn="ctr" rotWithShape="0">
              <a:srgbClr val="000000">
                <a:alpha val="43137"/>
              </a:srgbClr>
            </a:outerShdw>
          </a:effectLst>
          <a:scene3d>
            <a:camera prst="orthographicFront"/>
            <a:lightRig rig="threePt" dir="t"/>
          </a:scene3d>
          <a:sp3d prstMaterial="matte">
            <a:bevelT w="114300" prst="artDeco"/>
            <a:bevelB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g</a:t>
            </a:r>
          </a:p>
        </p:txBody>
      </p:sp>
      <p:sp>
        <p:nvSpPr>
          <p:cNvPr id="35" name="Rectangle 34"/>
          <p:cNvSpPr/>
          <p:nvPr/>
        </p:nvSpPr>
        <p:spPr>
          <a:xfrm>
            <a:off x="6940296" y="2409444"/>
            <a:ext cx="396240" cy="381000"/>
          </a:xfrm>
          <a:prstGeom prst="rect">
            <a:avLst/>
          </a:prstGeom>
          <a:solidFill>
            <a:schemeClr val="accent1">
              <a:lumMod val="40000"/>
              <a:lumOff val="60000"/>
            </a:schemeClr>
          </a:solidFill>
          <a:ln w="19050" cmpd="sng">
            <a:solidFill>
              <a:schemeClr val="accent1">
                <a:shade val="50000"/>
              </a:schemeClr>
            </a:solidFill>
            <a:prstDash val="solid"/>
          </a:ln>
          <a:effectLst>
            <a:outerShdw blurRad="50800" dist="152400" dir="10320000" sx="59000" sy="59000" algn="ctr" rotWithShape="0">
              <a:srgbClr val="000000">
                <a:alpha val="43137"/>
              </a:srgbClr>
            </a:outerShdw>
          </a:effectLst>
          <a:scene3d>
            <a:camera prst="orthographicFront"/>
            <a:lightRig rig="threePt" dir="t"/>
          </a:scene3d>
          <a:sp3d prstMaterial="matte">
            <a:bevelT w="114300" prst="artDeco"/>
            <a:bevelB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i="1" dirty="0">
                <a:solidFill>
                  <a:schemeClr val="tx1"/>
                </a:solidFill>
              </a:rPr>
              <a:t>E</a:t>
            </a:r>
          </a:p>
        </p:txBody>
      </p:sp>
      <p:sp>
        <p:nvSpPr>
          <p:cNvPr id="36" name="Rectangle 35"/>
          <p:cNvSpPr/>
          <p:nvPr/>
        </p:nvSpPr>
        <p:spPr>
          <a:xfrm>
            <a:off x="6940296" y="2805684"/>
            <a:ext cx="396240" cy="396240"/>
          </a:xfrm>
          <a:prstGeom prst="rect">
            <a:avLst/>
          </a:prstGeom>
          <a:solidFill>
            <a:schemeClr val="accent1">
              <a:lumMod val="40000"/>
              <a:lumOff val="60000"/>
            </a:schemeClr>
          </a:solidFill>
          <a:ln w="19050" cmpd="sng">
            <a:solidFill>
              <a:schemeClr val="accent1">
                <a:shade val="50000"/>
              </a:schemeClr>
            </a:solidFill>
            <a:prstDash val="solid"/>
          </a:ln>
          <a:effectLst>
            <a:outerShdw blurRad="50800" dist="152400" dir="10320000" sx="59000" sy="59000" algn="ctr" rotWithShape="0">
              <a:srgbClr val="000000">
                <a:alpha val="43137"/>
              </a:srgbClr>
            </a:outerShdw>
          </a:effectLst>
          <a:scene3d>
            <a:camera prst="orthographicFront"/>
            <a:lightRig rig="threePt" dir="t"/>
          </a:scene3d>
          <a:sp3d prstMaterial="matte">
            <a:bevelT w="114300" prst="artDeco"/>
            <a:bevelB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i="1" dirty="0">
                <a:solidFill>
                  <a:schemeClr val="tx1"/>
                </a:solidFill>
              </a:rPr>
              <a:t>F</a:t>
            </a:r>
          </a:p>
        </p:txBody>
      </p:sp>
      <p:sp>
        <p:nvSpPr>
          <p:cNvPr id="37" name="Rectangle 36"/>
          <p:cNvSpPr/>
          <p:nvPr/>
        </p:nvSpPr>
        <p:spPr>
          <a:xfrm>
            <a:off x="6940296" y="3209544"/>
            <a:ext cx="396240" cy="388620"/>
          </a:xfrm>
          <a:prstGeom prst="rect">
            <a:avLst/>
          </a:prstGeom>
          <a:solidFill>
            <a:schemeClr val="accent1">
              <a:lumMod val="40000"/>
              <a:lumOff val="60000"/>
            </a:schemeClr>
          </a:solidFill>
          <a:ln w="19050" cmpd="sng">
            <a:solidFill>
              <a:schemeClr val="accent1">
                <a:shade val="50000"/>
              </a:schemeClr>
            </a:solidFill>
            <a:prstDash val="solid"/>
          </a:ln>
          <a:effectLst>
            <a:outerShdw blurRad="50800" dist="152400" dir="10320000" sx="59000" sy="59000" algn="ctr" rotWithShape="0">
              <a:srgbClr val="000000">
                <a:alpha val="43137"/>
              </a:srgbClr>
            </a:outerShdw>
          </a:effectLst>
          <a:scene3d>
            <a:camera prst="orthographicFront"/>
            <a:lightRig rig="threePt" dir="t"/>
          </a:scene3d>
          <a:sp3d prstMaterial="matte">
            <a:bevelT w="114300" prst="artDeco"/>
            <a:bevelB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i="1" dirty="0">
                <a:solidFill>
                  <a:schemeClr val="tx1"/>
                </a:solidFill>
              </a:rPr>
              <a:t>G</a:t>
            </a:r>
          </a:p>
        </p:txBody>
      </p:sp>
      <p:cxnSp>
        <p:nvCxnSpPr>
          <p:cNvPr id="38" name="Straight Arrow Connector 37"/>
          <p:cNvCxnSpPr/>
          <p:nvPr/>
        </p:nvCxnSpPr>
        <p:spPr>
          <a:xfrm rot="5400000" flipH="1" flipV="1">
            <a:off x="3561303" y="1704754"/>
            <a:ext cx="411163" cy="1012825"/>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6330696" y="1929384"/>
            <a:ext cx="762000" cy="457200"/>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5122" name="Object 2"/>
          <p:cNvGraphicFramePr>
            <a:graphicFrameLocks noChangeAspect="1"/>
          </p:cNvGraphicFramePr>
          <p:nvPr>
            <p:extLst>
              <p:ext uri="{D42A27DB-BD31-4B8C-83A1-F6EECF244321}">
                <p14:modId xmlns:p14="http://schemas.microsoft.com/office/powerpoint/2010/main" val="779755175"/>
              </p:ext>
            </p:extLst>
          </p:nvPr>
        </p:nvGraphicFramePr>
        <p:xfrm>
          <a:off x="4309810" y="1472184"/>
          <a:ext cx="2014537" cy="973138"/>
        </p:xfrm>
        <a:graphic>
          <a:graphicData uri="http://schemas.openxmlformats.org/presentationml/2006/ole">
            <mc:AlternateContent xmlns:mc="http://schemas.openxmlformats.org/markup-compatibility/2006">
              <mc:Choice xmlns:v="urn:schemas-microsoft-com:vml" Requires="v">
                <p:oleObj spid="_x0000_s34892" name="Equation" r:id="rId3" imgW="1841500" imgH="889000" progId="Equation.3">
                  <p:embed/>
                </p:oleObj>
              </mc:Choice>
              <mc:Fallback>
                <p:oleObj name="Equation" r:id="rId3" imgW="1841500" imgH="889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9810" y="1472184"/>
                        <a:ext cx="2014537" cy="973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 name="Rectangle 40"/>
          <p:cNvSpPr/>
          <p:nvPr/>
        </p:nvSpPr>
        <p:spPr>
          <a:xfrm>
            <a:off x="3061716" y="3605784"/>
            <a:ext cx="396240" cy="381000"/>
          </a:xfrm>
          <a:prstGeom prst="rect">
            <a:avLst/>
          </a:prstGeom>
          <a:solidFill>
            <a:schemeClr val="accent1">
              <a:lumMod val="40000"/>
              <a:lumOff val="60000"/>
            </a:schemeClr>
          </a:solidFill>
          <a:ln w="19050" cmpd="sng">
            <a:solidFill>
              <a:schemeClr val="accent1">
                <a:shade val="50000"/>
              </a:schemeClr>
            </a:solidFill>
            <a:prstDash val="solid"/>
          </a:ln>
          <a:effectLst>
            <a:outerShdw blurRad="50800" dist="152400" dir="10320000" sx="59000" sy="59000" algn="ctr" rotWithShape="0">
              <a:srgbClr val="000000">
                <a:alpha val="43137"/>
              </a:srgbClr>
            </a:outerShdw>
          </a:effectLst>
          <a:scene3d>
            <a:camera prst="orthographicFront"/>
            <a:lightRig rig="threePt" dir="t"/>
          </a:scene3d>
          <a:sp3d prstMaterial="matte">
            <a:bevelT w="114300" prst="artDeco"/>
            <a:bevelB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h</a:t>
            </a:r>
          </a:p>
        </p:txBody>
      </p:sp>
      <p:sp>
        <p:nvSpPr>
          <p:cNvPr id="42" name="Rectangle 41"/>
          <p:cNvSpPr/>
          <p:nvPr/>
        </p:nvSpPr>
        <p:spPr>
          <a:xfrm>
            <a:off x="6940296" y="3598164"/>
            <a:ext cx="396240" cy="381000"/>
          </a:xfrm>
          <a:prstGeom prst="rect">
            <a:avLst/>
          </a:prstGeom>
          <a:solidFill>
            <a:schemeClr val="accent1">
              <a:lumMod val="40000"/>
              <a:lumOff val="60000"/>
            </a:schemeClr>
          </a:solidFill>
          <a:ln w="19050" cmpd="sng">
            <a:solidFill>
              <a:schemeClr val="accent1">
                <a:shade val="50000"/>
              </a:schemeClr>
            </a:solidFill>
            <a:prstDash val="solid"/>
          </a:ln>
          <a:effectLst>
            <a:outerShdw blurRad="50800" dist="152400" dir="10320000" sx="59000" sy="59000" algn="ctr" rotWithShape="0">
              <a:srgbClr val="000000">
                <a:alpha val="43137"/>
              </a:srgbClr>
            </a:outerShdw>
          </a:effectLst>
          <a:scene3d>
            <a:camera prst="orthographicFront"/>
            <a:lightRig rig="threePt" dir="t"/>
          </a:scene3d>
          <a:sp3d prstMaterial="matte">
            <a:bevelT w="114300" prst="artDeco"/>
            <a:bevelB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i="1" dirty="0">
                <a:solidFill>
                  <a:schemeClr val="tx1"/>
                </a:solidFill>
              </a:rPr>
              <a:t>H</a:t>
            </a:r>
          </a:p>
        </p:txBody>
      </p:sp>
      <p:sp>
        <p:nvSpPr>
          <p:cNvPr id="5179" name="Content Placeholder 2"/>
          <p:cNvSpPr txBox="1">
            <a:spLocks/>
          </p:cNvSpPr>
          <p:nvPr/>
        </p:nvSpPr>
        <p:spPr bwMode="auto">
          <a:xfrm>
            <a:off x="1271016" y="3938905"/>
            <a:ext cx="8229600" cy="2011363"/>
          </a:xfrm>
          <a:prstGeom prst="rect">
            <a:avLst/>
          </a:prstGeom>
          <a:noFill/>
          <a:ln w="9525">
            <a:noFill/>
            <a:miter lim="800000"/>
            <a:headEnd/>
            <a:tailEnd/>
          </a:ln>
        </p:spPr>
        <p:txBody>
          <a:bodyPr/>
          <a:lstStyle/>
          <a:p>
            <a:pPr marL="342900" indent="-342900">
              <a:spcBef>
                <a:spcPct val="20000"/>
              </a:spcBef>
              <a:buClr>
                <a:schemeClr val="accent1">
                  <a:lumMod val="75000"/>
                </a:schemeClr>
              </a:buClr>
              <a:buFont typeface="Arial" charset="0"/>
              <a:buChar char="•"/>
              <a:defRPr/>
            </a:pPr>
            <a:r>
              <a:rPr lang="en-US" sz="2000" dirty="0">
                <a:latin typeface="Calibri" pitchFamily="34" charset="0"/>
                <a:ea typeface="ＭＳ Ｐゴシック" charset="-128"/>
              </a:rPr>
              <a:t>The 4x4 matrix is multiplied with the matrix</a:t>
            </a:r>
          </a:p>
          <a:p>
            <a:pPr marL="342900" indent="-342900">
              <a:spcBef>
                <a:spcPct val="20000"/>
              </a:spcBef>
              <a:buClr>
                <a:schemeClr val="accent1">
                  <a:lumMod val="75000"/>
                </a:schemeClr>
              </a:buClr>
              <a:buFont typeface="Arial" charset="0"/>
              <a:buChar char="•"/>
              <a:defRPr/>
            </a:pPr>
            <a:endParaRPr lang="en-US" sz="2000" dirty="0">
              <a:latin typeface="Calibri" pitchFamily="34" charset="0"/>
              <a:ea typeface="ＭＳ Ｐゴシック" charset="-128"/>
            </a:endParaRPr>
          </a:p>
          <a:p>
            <a:pPr marL="342900" indent="-342900">
              <a:spcBef>
                <a:spcPct val="20000"/>
              </a:spcBef>
              <a:buClr>
                <a:schemeClr val="accent1">
                  <a:lumMod val="75000"/>
                </a:schemeClr>
              </a:buClr>
              <a:buFont typeface="Arial" charset="0"/>
              <a:buChar char="•"/>
              <a:defRPr/>
            </a:pPr>
            <a:endParaRPr lang="en-US" sz="2000" dirty="0">
              <a:latin typeface="Calibri" pitchFamily="34" charset="0"/>
              <a:ea typeface="ＭＳ Ｐゴシック" charset="-128"/>
            </a:endParaRPr>
          </a:p>
          <a:p>
            <a:pPr marL="342900" indent="-342900">
              <a:spcBef>
                <a:spcPct val="20000"/>
              </a:spcBef>
              <a:buClr>
                <a:schemeClr val="accent1">
                  <a:lumMod val="75000"/>
                </a:schemeClr>
              </a:buClr>
              <a:buFont typeface="Arial" charset="0"/>
              <a:buChar char="•"/>
              <a:defRPr/>
            </a:pPr>
            <a:endParaRPr lang="en-US" sz="2000" dirty="0">
              <a:latin typeface="Calibri" pitchFamily="34" charset="0"/>
              <a:ea typeface="ＭＳ Ｐゴシック" charset="-128"/>
            </a:endParaRPr>
          </a:p>
          <a:p>
            <a:pPr marL="342900" indent="-342900">
              <a:spcBef>
                <a:spcPct val="20000"/>
              </a:spcBef>
              <a:buClr>
                <a:schemeClr val="accent1">
                  <a:lumMod val="75000"/>
                </a:schemeClr>
              </a:buClr>
              <a:buFont typeface="Arial" charset="0"/>
              <a:buChar char="•"/>
              <a:defRPr/>
            </a:pPr>
            <a:r>
              <a:rPr lang="en-US" sz="2000" dirty="0">
                <a:latin typeface="Calibri" pitchFamily="34" charset="0"/>
                <a:ea typeface="ＭＳ Ｐゴシック" charset="-128"/>
              </a:rPr>
              <a:t>The hardware implementation can be done in a similar way as mix columns</a:t>
            </a:r>
          </a:p>
          <a:p>
            <a:pPr marL="342900" indent="-342900">
              <a:spcBef>
                <a:spcPct val="20000"/>
              </a:spcBef>
              <a:buClr>
                <a:schemeClr val="tx2"/>
              </a:buClr>
              <a:defRPr/>
            </a:pPr>
            <a:r>
              <a:rPr lang="en-US" sz="2000" dirty="0">
                <a:latin typeface="Calibri" pitchFamily="34" charset="0"/>
                <a:ea typeface="ＭＳ Ｐゴシック" charset="-128"/>
              </a:rPr>
              <a:t>			</a:t>
            </a:r>
          </a:p>
        </p:txBody>
      </p:sp>
      <p:graphicFrame>
        <p:nvGraphicFramePr>
          <p:cNvPr id="5123" name="Object 3"/>
          <p:cNvGraphicFramePr>
            <a:graphicFrameLocks noChangeAspect="1"/>
          </p:cNvGraphicFramePr>
          <p:nvPr>
            <p:extLst>
              <p:ext uri="{D42A27DB-BD31-4B8C-83A1-F6EECF244321}">
                <p14:modId xmlns:p14="http://schemas.microsoft.com/office/powerpoint/2010/main" val="778234874"/>
              </p:ext>
            </p:extLst>
          </p:nvPr>
        </p:nvGraphicFramePr>
        <p:xfrm>
          <a:off x="4867340" y="4288154"/>
          <a:ext cx="1493837" cy="1312863"/>
        </p:xfrm>
        <a:graphic>
          <a:graphicData uri="http://schemas.openxmlformats.org/presentationml/2006/ole">
            <mc:AlternateContent xmlns:mc="http://schemas.openxmlformats.org/markup-compatibility/2006">
              <mc:Choice xmlns:v="urn:schemas-microsoft-com:vml" Requires="v">
                <p:oleObj spid="_x0000_s34893" name="Equation" r:id="rId5" imgW="1054100" imgH="927100" progId="Equation.3">
                  <p:embed/>
                </p:oleObj>
              </mc:Choice>
              <mc:Fallback>
                <p:oleObj name="Equation" r:id="rId5" imgW="1054100" imgH="927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7340" y="4288154"/>
                        <a:ext cx="1493837" cy="1312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811455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5706225" y="96520"/>
            <a:ext cx="6810664" cy="5838393"/>
          </a:xfrm>
          <a:prstGeom prst="rect">
            <a:avLst/>
          </a:prstGeom>
          <a:noFill/>
        </p:spPr>
        <p:txBody>
          <a:bodyPr wrap="square" rtlCol="0">
            <a:spAutoFit/>
          </a:bodyPr>
          <a:lstStyle/>
          <a:p>
            <a:pPr>
              <a:lnSpc>
                <a:spcPct val="200000"/>
              </a:lnSpc>
            </a:pPr>
            <a:r>
              <a:rPr lang="en-US" sz="2667" dirty="0">
                <a:solidFill>
                  <a:srgbClr val="C00000"/>
                </a:solidFill>
              </a:rPr>
              <a:t> Concepts Covered:</a:t>
            </a:r>
          </a:p>
          <a:p>
            <a:pPr>
              <a:lnSpc>
                <a:spcPct val="200000"/>
              </a:lnSpc>
              <a:buFont typeface="Wingdings" pitchFamily="2" charset="2"/>
              <a:buChar char="q"/>
            </a:pPr>
            <a:r>
              <a:rPr lang="en-US" sz="2667" dirty="0" smtClean="0">
                <a:solidFill>
                  <a:srgbClr val="C00000"/>
                </a:solidFill>
              </a:rPr>
              <a:t>AES</a:t>
            </a:r>
            <a:r>
              <a:rPr lang="en-US" sz="2667" dirty="0" smtClean="0">
                <a:solidFill>
                  <a:srgbClr val="C00000"/>
                </a:solidFill>
              </a:rPr>
              <a:t>: Advanced Encryption Standard</a:t>
            </a:r>
          </a:p>
          <a:p>
            <a:pPr>
              <a:lnSpc>
                <a:spcPct val="200000"/>
              </a:lnSpc>
              <a:buFont typeface="Wingdings" pitchFamily="2" charset="2"/>
              <a:buChar char="q"/>
            </a:pPr>
            <a:r>
              <a:rPr lang="en-US" sz="2667" dirty="0" smtClean="0">
                <a:solidFill>
                  <a:srgbClr val="C00000"/>
                </a:solidFill>
              </a:rPr>
              <a:t>Definitions of Round Operations of AES</a:t>
            </a:r>
            <a:endParaRPr lang="en-US" sz="2667" dirty="0" smtClean="0">
              <a:solidFill>
                <a:srgbClr val="C00000"/>
              </a:solidFill>
            </a:endParaRPr>
          </a:p>
          <a:p>
            <a:pPr>
              <a:lnSpc>
                <a:spcPct val="200000"/>
              </a:lnSpc>
              <a:buFont typeface="Wingdings" pitchFamily="2" charset="2"/>
              <a:buChar char="q"/>
            </a:pPr>
            <a:r>
              <a:rPr lang="en-US" sz="2667" dirty="0" smtClean="0">
                <a:solidFill>
                  <a:srgbClr val="C00000"/>
                </a:solidFill>
              </a:rPr>
              <a:t>GF(2) Algebra: Modular Arithmetic in characteristic 2</a:t>
            </a:r>
          </a:p>
          <a:p>
            <a:pPr>
              <a:lnSpc>
                <a:spcPct val="200000"/>
              </a:lnSpc>
              <a:buFont typeface="Wingdings" pitchFamily="2" charset="2"/>
              <a:buChar char="q"/>
            </a:pPr>
            <a:r>
              <a:rPr lang="en-US" sz="2667" dirty="0" smtClean="0">
                <a:solidFill>
                  <a:srgbClr val="C00000"/>
                </a:solidFill>
              </a:rPr>
              <a:t>Implementation </a:t>
            </a:r>
            <a:r>
              <a:rPr lang="en-US" sz="2667" smtClean="0">
                <a:solidFill>
                  <a:srgbClr val="C00000"/>
                </a:solidFill>
              </a:rPr>
              <a:t>of Ciphers: </a:t>
            </a:r>
            <a:r>
              <a:rPr lang="en-US" sz="2667" dirty="0" smtClean="0">
                <a:solidFill>
                  <a:srgbClr val="C00000"/>
                </a:solidFill>
              </a:rPr>
              <a:t>Challenges</a:t>
            </a:r>
            <a:endParaRPr lang="en-US" sz="2667" dirty="0" smtClean="0">
              <a:solidFill>
                <a:srgbClr val="C00000"/>
              </a:solidFill>
            </a:endParaRPr>
          </a:p>
          <a:p>
            <a:pPr>
              <a:lnSpc>
                <a:spcPct val="200000"/>
              </a:lnSpc>
              <a:buFont typeface="Wingdings" pitchFamily="2" charset="2"/>
              <a:buChar char="q"/>
            </a:pPr>
            <a:endParaRPr lang="en-US" sz="2667" dirty="0">
              <a:solidFill>
                <a:srgbClr val="C00000"/>
              </a:solidFill>
            </a:endParaRPr>
          </a:p>
        </p:txBody>
      </p:sp>
    </p:spTree>
    <p:extLst>
      <p:ext uri="{BB962C8B-B14F-4D97-AF65-F5344CB8AC3E}">
        <p14:creationId xmlns:p14="http://schemas.microsoft.com/office/powerpoint/2010/main" val="35539756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Title 1"/>
          <p:cNvSpPr>
            <a:spLocks noGrp="1"/>
          </p:cNvSpPr>
          <p:nvPr>
            <p:ph type="title" idx="4294967295"/>
          </p:nvPr>
        </p:nvSpPr>
        <p:spPr bwMode="auto">
          <a:xfrm>
            <a:off x="600456" y="273875"/>
            <a:ext cx="10515600" cy="1325563"/>
          </a:xfrm>
        </p:spPr>
        <p:txBody>
          <a:bodyPr/>
          <a:lstStyle/>
          <a:p>
            <a:pPr>
              <a:defRPr/>
            </a:pPr>
            <a:r>
              <a:rPr lang="en-US" smtClean="0">
                <a:solidFill>
                  <a:schemeClr val="tx2"/>
                </a:solidFill>
                <a:ea typeface="ＭＳ Ｐゴシック" pitchFamily="34" charset="-128"/>
              </a:rPr>
              <a:t>Byte Substitution</a:t>
            </a:r>
          </a:p>
        </p:txBody>
      </p:sp>
      <p:sp>
        <p:nvSpPr>
          <p:cNvPr id="4" name="Rectangle 3"/>
          <p:cNvSpPr/>
          <p:nvPr/>
        </p:nvSpPr>
        <p:spPr>
          <a:xfrm>
            <a:off x="2781935" y="228536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a:t>
            </a:r>
          </a:p>
        </p:txBody>
      </p:sp>
      <p:sp>
        <p:nvSpPr>
          <p:cNvPr id="5" name="Rectangle 4"/>
          <p:cNvSpPr/>
          <p:nvPr/>
        </p:nvSpPr>
        <p:spPr>
          <a:xfrm>
            <a:off x="3405823" y="228536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i</a:t>
            </a:r>
            <a:endParaRPr lang="en-US" dirty="0">
              <a:solidFill>
                <a:schemeClr val="tx1"/>
              </a:solidFill>
            </a:endParaRPr>
          </a:p>
        </p:txBody>
      </p:sp>
      <p:sp>
        <p:nvSpPr>
          <p:cNvPr id="6" name="Rectangle 5"/>
          <p:cNvSpPr/>
          <p:nvPr/>
        </p:nvSpPr>
        <p:spPr>
          <a:xfrm>
            <a:off x="3718560" y="228536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t>
            </a:r>
          </a:p>
        </p:txBody>
      </p:sp>
      <p:sp>
        <p:nvSpPr>
          <p:cNvPr id="7" name="Rectangle 6"/>
          <p:cNvSpPr/>
          <p:nvPr/>
        </p:nvSpPr>
        <p:spPr>
          <a:xfrm>
            <a:off x="2781935" y="259016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b</a:t>
            </a:r>
          </a:p>
        </p:txBody>
      </p:sp>
      <p:sp>
        <p:nvSpPr>
          <p:cNvPr id="8" name="Rectangle 7"/>
          <p:cNvSpPr/>
          <p:nvPr/>
        </p:nvSpPr>
        <p:spPr>
          <a:xfrm>
            <a:off x="3405823" y="259016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j</a:t>
            </a:r>
          </a:p>
        </p:txBody>
      </p:sp>
      <p:sp>
        <p:nvSpPr>
          <p:cNvPr id="9" name="Rectangle 8"/>
          <p:cNvSpPr/>
          <p:nvPr/>
        </p:nvSpPr>
        <p:spPr>
          <a:xfrm>
            <a:off x="3718560" y="259016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n</a:t>
            </a:r>
          </a:p>
        </p:txBody>
      </p:sp>
      <p:sp>
        <p:nvSpPr>
          <p:cNvPr id="10" name="Rectangle 9"/>
          <p:cNvSpPr/>
          <p:nvPr/>
        </p:nvSpPr>
        <p:spPr>
          <a:xfrm>
            <a:off x="2781935" y="2902903"/>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c</a:t>
            </a:r>
          </a:p>
        </p:txBody>
      </p:sp>
      <p:sp>
        <p:nvSpPr>
          <p:cNvPr id="11" name="Rectangle 10"/>
          <p:cNvSpPr/>
          <p:nvPr/>
        </p:nvSpPr>
        <p:spPr>
          <a:xfrm>
            <a:off x="3405823" y="2902903"/>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k</a:t>
            </a:r>
          </a:p>
        </p:txBody>
      </p:sp>
      <p:sp>
        <p:nvSpPr>
          <p:cNvPr id="12" name="Rectangle 11"/>
          <p:cNvSpPr/>
          <p:nvPr/>
        </p:nvSpPr>
        <p:spPr>
          <a:xfrm>
            <a:off x="3718560" y="2902903"/>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o</a:t>
            </a:r>
          </a:p>
        </p:txBody>
      </p:sp>
      <p:sp>
        <p:nvSpPr>
          <p:cNvPr id="13" name="Rectangle 12"/>
          <p:cNvSpPr/>
          <p:nvPr/>
        </p:nvSpPr>
        <p:spPr>
          <a:xfrm>
            <a:off x="2781935" y="321564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d</a:t>
            </a:r>
          </a:p>
        </p:txBody>
      </p:sp>
      <p:sp>
        <p:nvSpPr>
          <p:cNvPr id="14" name="Rectangle 13"/>
          <p:cNvSpPr/>
          <p:nvPr/>
        </p:nvSpPr>
        <p:spPr>
          <a:xfrm>
            <a:off x="3405823" y="321564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l</a:t>
            </a:r>
          </a:p>
        </p:txBody>
      </p:sp>
      <p:sp>
        <p:nvSpPr>
          <p:cNvPr id="15" name="Rectangle 14"/>
          <p:cNvSpPr/>
          <p:nvPr/>
        </p:nvSpPr>
        <p:spPr>
          <a:xfrm>
            <a:off x="3718560" y="321564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p</a:t>
            </a:r>
          </a:p>
        </p:txBody>
      </p:sp>
      <p:sp>
        <p:nvSpPr>
          <p:cNvPr id="16" name="Rectangle 15"/>
          <p:cNvSpPr/>
          <p:nvPr/>
        </p:nvSpPr>
        <p:spPr>
          <a:xfrm>
            <a:off x="6668135" y="228536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a:t>
            </a:r>
          </a:p>
        </p:txBody>
      </p:sp>
      <p:sp>
        <p:nvSpPr>
          <p:cNvPr id="17" name="Rectangle 16"/>
          <p:cNvSpPr/>
          <p:nvPr/>
        </p:nvSpPr>
        <p:spPr>
          <a:xfrm>
            <a:off x="6979285" y="228536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a:t>
            </a:r>
          </a:p>
        </p:txBody>
      </p:sp>
      <p:sp>
        <p:nvSpPr>
          <p:cNvPr id="18" name="Rectangle 17"/>
          <p:cNvSpPr/>
          <p:nvPr/>
        </p:nvSpPr>
        <p:spPr>
          <a:xfrm>
            <a:off x="7292023" y="228536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I</a:t>
            </a:r>
          </a:p>
        </p:txBody>
      </p:sp>
      <p:sp>
        <p:nvSpPr>
          <p:cNvPr id="19" name="Rectangle 18"/>
          <p:cNvSpPr/>
          <p:nvPr/>
        </p:nvSpPr>
        <p:spPr>
          <a:xfrm>
            <a:off x="7604760" y="228536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t>
            </a:r>
          </a:p>
        </p:txBody>
      </p:sp>
      <p:sp>
        <p:nvSpPr>
          <p:cNvPr id="20" name="Rectangle 19"/>
          <p:cNvSpPr/>
          <p:nvPr/>
        </p:nvSpPr>
        <p:spPr>
          <a:xfrm>
            <a:off x="6668135" y="259016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B</a:t>
            </a:r>
          </a:p>
        </p:txBody>
      </p:sp>
      <p:sp>
        <p:nvSpPr>
          <p:cNvPr id="21" name="Rectangle 20"/>
          <p:cNvSpPr/>
          <p:nvPr/>
        </p:nvSpPr>
        <p:spPr>
          <a:xfrm>
            <a:off x="6979285" y="259016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F</a:t>
            </a:r>
          </a:p>
        </p:txBody>
      </p:sp>
      <p:sp>
        <p:nvSpPr>
          <p:cNvPr id="22" name="Rectangle 21"/>
          <p:cNvSpPr/>
          <p:nvPr/>
        </p:nvSpPr>
        <p:spPr>
          <a:xfrm>
            <a:off x="7292023" y="259016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J</a:t>
            </a:r>
          </a:p>
        </p:txBody>
      </p:sp>
      <p:sp>
        <p:nvSpPr>
          <p:cNvPr id="23" name="Rectangle 22"/>
          <p:cNvSpPr/>
          <p:nvPr/>
        </p:nvSpPr>
        <p:spPr>
          <a:xfrm>
            <a:off x="7604760" y="259016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N</a:t>
            </a:r>
          </a:p>
        </p:txBody>
      </p:sp>
      <p:sp>
        <p:nvSpPr>
          <p:cNvPr id="24" name="Rectangle 23"/>
          <p:cNvSpPr/>
          <p:nvPr/>
        </p:nvSpPr>
        <p:spPr>
          <a:xfrm>
            <a:off x="6668135" y="2902903"/>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C</a:t>
            </a:r>
          </a:p>
        </p:txBody>
      </p:sp>
      <p:sp>
        <p:nvSpPr>
          <p:cNvPr id="25" name="Rectangle 24"/>
          <p:cNvSpPr/>
          <p:nvPr/>
        </p:nvSpPr>
        <p:spPr>
          <a:xfrm>
            <a:off x="6979285" y="2902903"/>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G</a:t>
            </a:r>
          </a:p>
        </p:txBody>
      </p:sp>
      <p:sp>
        <p:nvSpPr>
          <p:cNvPr id="26" name="Rectangle 25"/>
          <p:cNvSpPr/>
          <p:nvPr/>
        </p:nvSpPr>
        <p:spPr>
          <a:xfrm>
            <a:off x="7292023" y="2902903"/>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K</a:t>
            </a:r>
          </a:p>
        </p:txBody>
      </p:sp>
      <p:sp>
        <p:nvSpPr>
          <p:cNvPr id="27" name="Rectangle 26"/>
          <p:cNvSpPr/>
          <p:nvPr/>
        </p:nvSpPr>
        <p:spPr>
          <a:xfrm>
            <a:off x="7604760" y="2902903"/>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O</a:t>
            </a:r>
          </a:p>
        </p:txBody>
      </p:sp>
      <p:sp>
        <p:nvSpPr>
          <p:cNvPr id="28" name="Rectangle 27"/>
          <p:cNvSpPr/>
          <p:nvPr/>
        </p:nvSpPr>
        <p:spPr>
          <a:xfrm>
            <a:off x="6668135" y="321564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D</a:t>
            </a:r>
          </a:p>
        </p:txBody>
      </p:sp>
      <p:sp>
        <p:nvSpPr>
          <p:cNvPr id="29" name="Rectangle 28"/>
          <p:cNvSpPr/>
          <p:nvPr/>
        </p:nvSpPr>
        <p:spPr>
          <a:xfrm>
            <a:off x="6979285" y="321564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H</a:t>
            </a:r>
          </a:p>
        </p:txBody>
      </p:sp>
      <p:sp>
        <p:nvSpPr>
          <p:cNvPr id="30" name="Rectangle 29"/>
          <p:cNvSpPr/>
          <p:nvPr/>
        </p:nvSpPr>
        <p:spPr>
          <a:xfrm>
            <a:off x="7292023" y="321564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L</a:t>
            </a:r>
          </a:p>
        </p:txBody>
      </p:sp>
      <p:sp>
        <p:nvSpPr>
          <p:cNvPr id="31" name="Rectangle 30"/>
          <p:cNvSpPr/>
          <p:nvPr/>
        </p:nvSpPr>
        <p:spPr>
          <a:xfrm>
            <a:off x="7604760" y="321564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P</a:t>
            </a:r>
          </a:p>
        </p:txBody>
      </p:sp>
      <p:sp>
        <p:nvSpPr>
          <p:cNvPr id="38" name="Rectangle 37"/>
          <p:cNvSpPr/>
          <p:nvPr/>
        </p:nvSpPr>
        <p:spPr>
          <a:xfrm>
            <a:off x="6995160" y="2621280"/>
            <a:ext cx="396240" cy="396240"/>
          </a:xfrm>
          <a:prstGeom prst="rect">
            <a:avLst/>
          </a:prstGeom>
          <a:solidFill>
            <a:schemeClr val="accent1">
              <a:lumMod val="40000"/>
              <a:lumOff val="60000"/>
            </a:schemeClr>
          </a:solidFill>
          <a:ln w="19050" cmpd="sng">
            <a:solidFill>
              <a:schemeClr val="accent1">
                <a:shade val="50000"/>
              </a:schemeClr>
            </a:solidFill>
            <a:prstDash val="solid"/>
          </a:ln>
          <a:effectLst>
            <a:outerShdw blurRad="50800" dist="152400" dir="10320000" sx="59000" sy="59000" algn="ctr" rotWithShape="0">
              <a:srgbClr val="000000">
                <a:alpha val="43137"/>
              </a:srgbClr>
            </a:outerShdw>
          </a:effectLst>
          <a:scene3d>
            <a:camera prst="orthographicFront"/>
            <a:lightRig rig="threePt" dir="t"/>
          </a:scene3d>
          <a:sp3d prstMaterial="matte">
            <a:bevelT w="114300" prst="artDeco"/>
            <a:bevelB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F</a:t>
            </a:r>
          </a:p>
        </p:txBody>
      </p:sp>
      <p:sp>
        <p:nvSpPr>
          <p:cNvPr id="79" name="Rectangle 78"/>
          <p:cNvSpPr/>
          <p:nvPr/>
        </p:nvSpPr>
        <p:spPr>
          <a:xfrm>
            <a:off x="3094673" y="228219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a:t>
            </a:r>
          </a:p>
        </p:txBody>
      </p:sp>
      <p:sp>
        <p:nvSpPr>
          <p:cNvPr id="80" name="Rectangle 79"/>
          <p:cNvSpPr/>
          <p:nvPr/>
        </p:nvSpPr>
        <p:spPr>
          <a:xfrm>
            <a:off x="3080385" y="258699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f</a:t>
            </a:r>
          </a:p>
        </p:txBody>
      </p:sp>
      <p:sp>
        <p:nvSpPr>
          <p:cNvPr id="81" name="Rectangle 80"/>
          <p:cNvSpPr/>
          <p:nvPr/>
        </p:nvSpPr>
        <p:spPr>
          <a:xfrm>
            <a:off x="3080385" y="2896553"/>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g</a:t>
            </a:r>
          </a:p>
        </p:txBody>
      </p:sp>
      <p:sp>
        <p:nvSpPr>
          <p:cNvPr id="82" name="Rectangle 81"/>
          <p:cNvSpPr/>
          <p:nvPr/>
        </p:nvSpPr>
        <p:spPr>
          <a:xfrm>
            <a:off x="3080385" y="321881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h</a:t>
            </a:r>
          </a:p>
        </p:txBody>
      </p:sp>
      <p:sp>
        <p:nvSpPr>
          <p:cNvPr id="34" name="Rectangle 33"/>
          <p:cNvSpPr/>
          <p:nvPr/>
        </p:nvSpPr>
        <p:spPr>
          <a:xfrm>
            <a:off x="3093720" y="2590800"/>
            <a:ext cx="396240" cy="396240"/>
          </a:xfrm>
          <a:prstGeom prst="rect">
            <a:avLst/>
          </a:prstGeom>
          <a:solidFill>
            <a:schemeClr val="accent1">
              <a:lumMod val="40000"/>
              <a:lumOff val="60000"/>
            </a:schemeClr>
          </a:solidFill>
          <a:ln w="19050" cmpd="sng">
            <a:solidFill>
              <a:schemeClr val="accent1">
                <a:shade val="50000"/>
              </a:schemeClr>
            </a:solidFill>
            <a:prstDash val="solid"/>
          </a:ln>
          <a:effectLst>
            <a:outerShdw blurRad="50800" dist="152400" dir="10320000" sx="59000" sy="59000" algn="ctr" rotWithShape="0">
              <a:srgbClr val="000000">
                <a:alpha val="43137"/>
              </a:srgbClr>
            </a:outerShdw>
          </a:effectLst>
          <a:scene3d>
            <a:camera prst="orthographicFront"/>
            <a:lightRig rig="threePt" dir="t"/>
          </a:scene3d>
          <a:sp3d prstMaterial="matte">
            <a:bevelT w="114300" prst="artDeco"/>
            <a:bevelB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f</a:t>
            </a:r>
          </a:p>
        </p:txBody>
      </p:sp>
      <p:cxnSp>
        <p:nvCxnSpPr>
          <p:cNvPr id="84" name="Straight Arrow Connector 83"/>
          <p:cNvCxnSpPr>
            <a:endCxn id="87" idx="1"/>
          </p:cNvCxnSpPr>
          <p:nvPr/>
        </p:nvCxnSpPr>
        <p:spPr>
          <a:xfrm flipV="1">
            <a:off x="3489960" y="2072641"/>
            <a:ext cx="1295400" cy="715963"/>
          </a:xfrm>
          <a:prstGeom prst="straightConnector1">
            <a:avLst/>
          </a:prstGeom>
          <a:ln w="3492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4785360" y="1920240"/>
            <a:ext cx="9906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Sbox</a:t>
            </a:r>
            <a:endParaRPr lang="en-US" dirty="0">
              <a:solidFill>
                <a:schemeClr val="tx1"/>
              </a:solidFill>
            </a:endParaRPr>
          </a:p>
        </p:txBody>
      </p:sp>
      <p:cxnSp>
        <p:nvCxnSpPr>
          <p:cNvPr id="91" name="Straight Arrow Connector 90"/>
          <p:cNvCxnSpPr>
            <a:stCxn id="87" idx="3"/>
          </p:cNvCxnSpPr>
          <p:nvPr/>
        </p:nvCxnSpPr>
        <p:spPr>
          <a:xfrm>
            <a:off x="5775960" y="2072641"/>
            <a:ext cx="1219200" cy="746125"/>
          </a:xfrm>
          <a:prstGeom prst="straightConnector1">
            <a:avLst/>
          </a:prstGeom>
          <a:ln w="3492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97" name="Rectangle 96"/>
          <p:cNvSpPr/>
          <p:nvPr/>
        </p:nvSpPr>
        <p:spPr bwMode="auto">
          <a:xfrm>
            <a:off x="4715573" y="3885565"/>
            <a:ext cx="3429000" cy="2008187"/>
          </a:xfrm>
          <a:prstGeom prst="rect">
            <a:avLst/>
          </a:prstGeom>
          <a:solidFill>
            <a:srgbClr val="9B4C37"/>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9B4C37"/>
              </a:solidFill>
            </a:endParaRPr>
          </a:p>
        </p:txBody>
      </p:sp>
      <p:graphicFrame>
        <p:nvGraphicFramePr>
          <p:cNvPr id="6146" name="Object 3"/>
          <p:cNvGraphicFramePr>
            <a:graphicFrameLocks noChangeAspect="1"/>
          </p:cNvGraphicFramePr>
          <p:nvPr>
            <p:extLst>
              <p:ext uri="{D42A27DB-BD31-4B8C-83A1-F6EECF244321}">
                <p14:modId xmlns:p14="http://schemas.microsoft.com/office/powerpoint/2010/main" val="877651616"/>
              </p:ext>
            </p:extLst>
          </p:nvPr>
        </p:nvGraphicFramePr>
        <p:xfrm>
          <a:off x="4745736" y="3915727"/>
          <a:ext cx="3398837" cy="1982788"/>
        </p:xfrm>
        <a:graphic>
          <a:graphicData uri="http://schemas.openxmlformats.org/presentationml/2006/ole">
            <mc:AlternateContent xmlns:mc="http://schemas.openxmlformats.org/markup-compatibility/2006">
              <mc:Choice xmlns:v="urn:schemas-microsoft-com:vml" Requires="v">
                <p:oleObj spid="_x0000_s35916" name="Equation" r:id="rId3" imgW="2857500" imgH="1854200" progId="">
                  <p:embed/>
                </p:oleObj>
              </mc:Choice>
              <mc:Fallback>
                <p:oleObj name="Equation" r:id="rId3" imgW="2857500" imgH="18542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5736" y="3915727"/>
                        <a:ext cx="3398837" cy="1982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9" name="Content Placeholder 2"/>
          <p:cNvSpPr txBox="1">
            <a:spLocks/>
          </p:cNvSpPr>
          <p:nvPr/>
        </p:nvSpPr>
        <p:spPr>
          <a:xfrm>
            <a:off x="868680" y="1150145"/>
            <a:ext cx="8229600" cy="1066800"/>
          </a:xfrm>
          <a:prstGeom prst="rect">
            <a:avLst/>
          </a:prstGeom>
        </p:spPr>
        <p:txBody>
          <a:bodyPr>
            <a:normAutofit/>
          </a:bodyPr>
          <a:lstStyle/>
          <a:p>
            <a:pPr marL="342900" indent="-342900">
              <a:spcBef>
                <a:spcPct val="20000"/>
              </a:spcBef>
              <a:buClr>
                <a:schemeClr val="accent1"/>
              </a:buClr>
              <a:buFont typeface="Arial" pitchFamily="34" charset="0"/>
              <a:buChar char="•"/>
              <a:defRPr/>
            </a:pPr>
            <a:r>
              <a:rPr lang="en-US" sz="2400" dirty="0">
                <a:latin typeface="Calibri" pitchFamily="34" charset="0"/>
              </a:rPr>
              <a:t>Makes a non-linear substitution for every byte in the 4x4 matrix</a:t>
            </a:r>
          </a:p>
        </p:txBody>
      </p:sp>
      <p:sp>
        <p:nvSpPr>
          <p:cNvPr id="6192" name="TextBox 99"/>
          <p:cNvSpPr txBox="1">
            <a:spLocks noChangeArrowheads="1"/>
          </p:cNvSpPr>
          <p:nvPr/>
        </p:nvSpPr>
        <p:spPr bwMode="auto">
          <a:xfrm>
            <a:off x="5699761" y="3520440"/>
            <a:ext cx="2282825" cy="369888"/>
          </a:xfrm>
          <a:prstGeom prst="rect">
            <a:avLst/>
          </a:prstGeom>
          <a:noFill/>
          <a:ln w="9525">
            <a:noFill/>
            <a:miter lim="800000"/>
            <a:headEnd/>
            <a:tailEnd/>
          </a:ln>
        </p:spPr>
        <p:txBody>
          <a:bodyPr wrap="none">
            <a:spAutoFit/>
          </a:bodyPr>
          <a:lstStyle/>
          <a:p>
            <a:r>
              <a:rPr lang="en-US" b="1" i="1">
                <a:latin typeface="Calibri" pitchFamily="34" charset="0"/>
              </a:rPr>
              <a:t>Affine Transformation</a:t>
            </a:r>
          </a:p>
        </p:txBody>
      </p:sp>
      <p:graphicFrame>
        <p:nvGraphicFramePr>
          <p:cNvPr id="6147" name="Object 4"/>
          <p:cNvGraphicFramePr>
            <a:graphicFrameLocks noChangeAspect="1"/>
          </p:cNvGraphicFramePr>
          <p:nvPr>
            <p:extLst>
              <p:ext uri="{D42A27DB-BD31-4B8C-83A1-F6EECF244321}">
                <p14:modId xmlns:p14="http://schemas.microsoft.com/office/powerpoint/2010/main" val="308747185"/>
              </p:ext>
            </p:extLst>
          </p:nvPr>
        </p:nvGraphicFramePr>
        <p:xfrm>
          <a:off x="568960" y="4236720"/>
          <a:ext cx="3568700" cy="762000"/>
        </p:xfrm>
        <a:graphic>
          <a:graphicData uri="http://schemas.openxmlformats.org/presentationml/2006/ole">
            <mc:AlternateContent xmlns:mc="http://schemas.openxmlformats.org/markup-compatibility/2006">
              <mc:Choice xmlns:v="urn:schemas-microsoft-com:vml" Requires="v">
                <p:oleObj spid="_x0000_s35917" name="Equation" r:id="rId5" imgW="2260600" imgH="482600" progId="Equation.3">
                  <p:embed/>
                </p:oleObj>
              </mc:Choice>
              <mc:Fallback>
                <p:oleObj name="Equation" r:id="rId5" imgW="2260600" imgH="482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8960" y="4236720"/>
                        <a:ext cx="35687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626360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itle 1"/>
          <p:cNvSpPr>
            <a:spLocks noGrp="1"/>
          </p:cNvSpPr>
          <p:nvPr>
            <p:ph type="title" idx="4294967295"/>
          </p:nvPr>
        </p:nvSpPr>
        <p:spPr bwMode="auto"/>
        <p:txBody>
          <a:bodyPr/>
          <a:lstStyle/>
          <a:p>
            <a:pPr>
              <a:defRPr/>
            </a:pPr>
            <a:r>
              <a:rPr lang="en-US" dirty="0" smtClean="0">
                <a:solidFill>
                  <a:schemeClr val="tx2"/>
                </a:solidFill>
                <a:ea typeface="ＭＳ Ｐゴシック" pitchFamily="34" charset="-128"/>
              </a:rPr>
              <a:t>S-box Encryption Table</a:t>
            </a:r>
          </a:p>
        </p:txBody>
      </p:sp>
      <p:sp>
        <p:nvSpPr>
          <p:cNvPr id="7172" name="Content Placeholder 2"/>
          <p:cNvSpPr>
            <a:spLocks noGrp="1"/>
          </p:cNvSpPr>
          <p:nvPr>
            <p:ph idx="4294967295"/>
          </p:nvPr>
        </p:nvSpPr>
        <p:spPr>
          <a:xfrm>
            <a:off x="838200" y="1505585"/>
            <a:ext cx="10515600" cy="4351338"/>
          </a:xfrm>
        </p:spPr>
        <p:txBody>
          <a:bodyPr/>
          <a:lstStyle/>
          <a:p>
            <a:r>
              <a:rPr lang="en-US">
                <a:ea typeface="ＭＳ Ｐゴシック" pitchFamily="34" charset="-128"/>
              </a:rPr>
              <a:t>Use a table to do the byte substitution</a:t>
            </a:r>
          </a:p>
          <a:p>
            <a:r>
              <a:rPr lang="en-US" dirty="0" err="1">
                <a:ea typeface="ＭＳ Ｐゴシック" pitchFamily="34" charset="-128"/>
              </a:rPr>
              <a:t>Eg</a:t>
            </a:r>
            <a:r>
              <a:rPr lang="en-US" dirty="0">
                <a:ea typeface="ＭＳ Ｐゴシック" pitchFamily="34" charset="-128"/>
              </a:rPr>
              <a:t>. </a:t>
            </a:r>
            <a:endParaRPr lang="en-US" b="1" i="1" dirty="0">
              <a:ea typeface="ＭＳ Ｐゴシック" pitchFamily="34" charset="-128"/>
            </a:endParaRPr>
          </a:p>
        </p:txBody>
      </p:sp>
      <p:pic>
        <p:nvPicPr>
          <p:cNvPr id="7173" name="Picture 3"/>
          <p:cNvPicPr>
            <a:picLocks noChangeAspect="1" noChangeArrowheads="1"/>
          </p:cNvPicPr>
          <p:nvPr/>
        </p:nvPicPr>
        <p:blipFill>
          <a:blip r:embed="rId3"/>
          <a:srcRect/>
          <a:stretch>
            <a:fillRect/>
          </a:stretch>
        </p:blipFill>
        <p:spPr bwMode="auto">
          <a:xfrm>
            <a:off x="2474976" y="2488248"/>
            <a:ext cx="6400800" cy="3368675"/>
          </a:xfrm>
          <a:prstGeom prst="rect">
            <a:avLst/>
          </a:prstGeom>
          <a:noFill/>
          <a:ln w="76200">
            <a:solidFill>
              <a:schemeClr val="tx1"/>
            </a:solidFill>
            <a:miter lim="800000"/>
            <a:headEnd/>
            <a:tailEnd/>
          </a:ln>
        </p:spPr>
      </p:pic>
      <p:graphicFrame>
        <p:nvGraphicFramePr>
          <p:cNvPr id="7170" name="Object 2"/>
          <p:cNvGraphicFramePr>
            <a:graphicFrameLocks noChangeAspect="1"/>
          </p:cNvGraphicFramePr>
          <p:nvPr>
            <p:extLst>
              <p:ext uri="{D42A27DB-BD31-4B8C-83A1-F6EECF244321}">
                <p14:modId xmlns:p14="http://schemas.microsoft.com/office/powerpoint/2010/main" val="510272482"/>
              </p:ext>
            </p:extLst>
          </p:nvPr>
        </p:nvGraphicFramePr>
        <p:xfrm>
          <a:off x="1666938" y="2091055"/>
          <a:ext cx="1616075" cy="363538"/>
        </p:xfrm>
        <a:graphic>
          <a:graphicData uri="http://schemas.openxmlformats.org/presentationml/2006/ole">
            <mc:AlternateContent xmlns:mc="http://schemas.openxmlformats.org/markup-compatibility/2006">
              <mc:Choice xmlns:v="urn:schemas-microsoft-com:vml" Requires="v">
                <p:oleObj spid="_x0000_s36903" name="Equation" r:id="rId4" imgW="901309" imgH="203112" progId="Equation.3">
                  <p:embed/>
                </p:oleObj>
              </mc:Choice>
              <mc:Fallback>
                <p:oleObj name="Equation" r:id="rId4" imgW="901309" imgH="203112"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6938" y="2091055"/>
                        <a:ext cx="1616075" cy="363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ounded Rectangle 5"/>
          <p:cNvSpPr/>
          <p:nvPr/>
        </p:nvSpPr>
        <p:spPr>
          <a:xfrm>
            <a:off x="2560320" y="3639312"/>
            <a:ext cx="6201156" cy="194342"/>
          </a:xfrm>
          <a:prstGeom prst="roundRect">
            <a:avLst/>
          </a:prstGeom>
          <a:solidFill>
            <a:schemeClr val="accent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Rounded Rectangle 6"/>
          <p:cNvSpPr/>
          <p:nvPr/>
        </p:nvSpPr>
        <p:spPr>
          <a:xfrm>
            <a:off x="3712464" y="2715768"/>
            <a:ext cx="377444" cy="317481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4421240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Rectangle 2"/>
          <p:cNvSpPr>
            <a:spLocks noGrp="1"/>
          </p:cNvSpPr>
          <p:nvPr>
            <p:ph type="title"/>
          </p:nvPr>
        </p:nvSpPr>
        <p:spPr bwMode="auto">
          <a:xfrm>
            <a:off x="256032" y="488743"/>
            <a:ext cx="10917936" cy="914400"/>
          </a:xfrm>
        </p:spPr>
        <p:txBody>
          <a:bodyPr>
            <a:normAutofit/>
          </a:bodyPr>
          <a:lstStyle/>
          <a:p>
            <a:pPr>
              <a:defRPr/>
            </a:pPr>
            <a:r>
              <a:rPr lang="en-US" dirty="0" smtClean="0">
                <a:ea typeface="ＭＳ Ｐゴシック" pitchFamily="34" charset="-128"/>
              </a:rPr>
              <a:t>Side Channel Attacks</a:t>
            </a:r>
            <a:r>
              <a:rPr lang="en-US" smtClean="0">
                <a:ea typeface="ＭＳ Ｐゴシック" pitchFamily="34" charset="-128"/>
              </a:rPr>
              <a:t>: </a:t>
            </a:r>
            <a:r>
              <a:rPr lang="en-US" smtClean="0">
                <a:ea typeface="ＭＳ Ｐゴシック" pitchFamily="34" charset="-128"/>
              </a:rPr>
              <a:t>Targets </a:t>
            </a:r>
            <a:r>
              <a:rPr lang="en-US" dirty="0" smtClean="0">
                <a:ea typeface="ＭＳ Ｐゴシック" pitchFamily="34" charset="-128"/>
              </a:rPr>
              <a:t>Implementations</a:t>
            </a:r>
            <a:endParaRPr lang="en-US" dirty="0" smtClean="0">
              <a:solidFill>
                <a:schemeClr val="accent2"/>
              </a:solidFill>
              <a:ea typeface="ＭＳ Ｐゴシック" pitchFamily="34" charset="-128"/>
            </a:endParaRPr>
          </a:p>
        </p:txBody>
      </p:sp>
      <p:sp>
        <p:nvSpPr>
          <p:cNvPr id="143363" name="Text Box 3"/>
          <p:cNvSpPr txBox="1">
            <a:spLocks noChangeArrowheads="1"/>
          </p:cNvSpPr>
          <p:nvPr/>
        </p:nvSpPr>
        <p:spPr bwMode="auto">
          <a:xfrm>
            <a:off x="135572" y="3956578"/>
            <a:ext cx="8636317" cy="1938992"/>
          </a:xfrm>
          <a:prstGeom prst="rect">
            <a:avLst/>
          </a:prstGeom>
          <a:noFill/>
          <a:ln w="9525">
            <a:noFill/>
            <a:miter lim="800000"/>
            <a:headEnd/>
            <a:tailEnd/>
          </a:ln>
        </p:spPr>
        <p:txBody>
          <a:bodyPr wrap="square">
            <a:spAutoFit/>
          </a:bodyPr>
          <a:lstStyle/>
          <a:p>
            <a:pPr eaLnBrk="0" hangingPunct="0"/>
            <a:r>
              <a:rPr lang="en-US" sz="2400" b="1" dirty="0">
                <a:latin typeface="Calibri" pitchFamily="34" charset="0"/>
              </a:rPr>
              <a:t>Assumptions</a:t>
            </a:r>
          </a:p>
          <a:p>
            <a:pPr eaLnBrk="0" hangingPunct="0">
              <a:buFont typeface="Arial" charset="0"/>
              <a:buChar char="•"/>
            </a:pPr>
            <a:r>
              <a:rPr lang="en-US" sz="2400" i="1" dirty="0">
                <a:latin typeface="Calibri" pitchFamily="34" charset="0"/>
              </a:rPr>
              <a:t>   Only Alice Knows </a:t>
            </a:r>
            <a:r>
              <a:rPr lang="en-US" sz="2400" i="1" dirty="0" err="1">
                <a:latin typeface="Calibri" pitchFamily="34" charset="0"/>
              </a:rPr>
              <a:t>K</a:t>
            </a:r>
            <a:r>
              <a:rPr lang="en-US" sz="2400" i="1" baseline="-25000" dirty="0" err="1">
                <a:latin typeface="Calibri" pitchFamily="34" charset="0"/>
              </a:rPr>
              <a:t>a</a:t>
            </a:r>
            <a:r>
              <a:rPr lang="en-US" sz="2400" i="1" baseline="-25000" dirty="0">
                <a:latin typeface="Calibri" pitchFamily="34" charset="0"/>
              </a:rPr>
              <a:t> </a:t>
            </a:r>
          </a:p>
          <a:p>
            <a:pPr eaLnBrk="0" hangingPunct="0">
              <a:buFont typeface="Arial" charset="0"/>
              <a:buChar char="•"/>
            </a:pPr>
            <a:r>
              <a:rPr lang="en-US" sz="2400" i="1" dirty="0">
                <a:latin typeface="Calibri" pitchFamily="34" charset="0"/>
              </a:rPr>
              <a:t>   Only Bob Knows K</a:t>
            </a:r>
            <a:r>
              <a:rPr lang="en-US" sz="2400" i="1" baseline="-25000" dirty="0">
                <a:latin typeface="Calibri" pitchFamily="34" charset="0"/>
              </a:rPr>
              <a:t>b</a:t>
            </a:r>
          </a:p>
          <a:p>
            <a:pPr eaLnBrk="0" hangingPunct="0">
              <a:buFont typeface="Arial" charset="0"/>
              <a:buChar char="•"/>
            </a:pPr>
            <a:r>
              <a:rPr lang="en-US" sz="2400" i="1" dirty="0">
                <a:latin typeface="Calibri" pitchFamily="34" charset="0"/>
              </a:rPr>
              <a:t>   Mallory has access to E, D and  the Communication Channel  </a:t>
            </a:r>
          </a:p>
          <a:p>
            <a:pPr eaLnBrk="0" hangingPunct="0"/>
            <a:r>
              <a:rPr lang="en-US" sz="2400" i="1" dirty="0">
                <a:latin typeface="Calibri" pitchFamily="34" charset="0"/>
              </a:rPr>
              <a:t>    but  does not know the decryption key K</a:t>
            </a:r>
            <a:r>
              <a:rPr lang="en-US" sz="2400" i="1" baseline="-25000" dirty="0">
                <a:latin typeface="Calibri" pitchFamily="34" charset="0"/>
              </a:rPr>
              <a:t>b</a:t>
            </a:r>
            <a:endParaRPr lang="en-US" sz="2400" b="1" i="1" dirty="0">
              <a:solidFill>
                <a:srgbClr val="FF9966"/>
              </a:solidFill>
              <a:latin typeface="Technical" pitchFamily="66" charset="0"/>
            </a:endParaRPr>
          </a:p>
        </p:txBody>
      </p:sp>
      <p:grpSp>
        <p:nvGrpSpPr>
          <p:cNvPr id="1032" name="Group 4"/>
          <p:cNvGrpSpPr>
            <a:grpSpLocks/>
          </p:cNvGrpSpPr>
          <p:nvPr/>
        </p:nvGrpSpPr>
        <p:grpSpPr bwMode="auto">
          <a:xfrm>
            <a:off x="3352800" y="1600200"/>
            <a:ext cx="1752600" cy="1600200"/>
            <a:chOff x="1152" y="1152"/>
            <a:chExt cx="1104" cy="1008"/>
          </a:xfrm>
        </p:grpSpPr>
        <p:sp>
          <p:nvSpPr>
            <p:cNvPr id="143365" name="Rectangle 5"/>
            <p:cNvSpPr>
              <a:spLocks noChangeArrowheads="1"/>
            </p:cNvSpPr>
            <p:nvPr/>
          </p:nvSpPr>
          <p:spPr bwMode="auto">
            <a:xfrm>
              <a:off x="1152" y="1152"/>
              <a:ext cx="1104" cy="1008"/>
            </a:xfrm>
            <a:prstGeom prst="rect">
              <a:avLst/>
            </a:prstGeom>
            <a:solidFill>
              <a:schemeClr val="accent1">
                <a:lumMod val="40000"/>
                <a:lumOff val="60000"/>
              </a:schemeClr>
            </a:solidFill>
            <a:ln>
              <a:solidFill>
                <a:schemeClr val="tx2">
                  <a:lumMod val="60000"/>
                  <a:lumOff val="40000"/>
                </a:schemeClr>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defRPr/>
              </a:pPr>
              <a:endParaRPr lang="en-US" dirty="0"/>
            </a:p>
          </p:txBody>
        </p:sp>
        <p:sp>
          <p:nvSpPr>
            <p:cNvPr id="143366" name="Rectangle 6"/>
            <p:cNvSpPr>
              <a:spLocks noChangeArrowheads="1"/>
            </p:cNvSpPr>
            <p:nvPr/>
          </p:nvSpPr>
          <p:spPr bwMode="auto">
            <a:xfrm>
              <a:off x="1392" y="1440"/>
              <a:ext cx="624" cy="336"/>
            </a:xfrm>
            <a:prstGeom prst="rect">
              <a:avLst/>
            </a:prstGeom>
            <a:solidFill>
              <a:schemeClr val="accent3">
                <a:lumMod val="60000"/>
                <a:lumOff val="40000"/>
              </a:schemeClr>
            </a:solidFill>
            <a:ln w="9525">
              <a:noFill/>
              <a:miter lim="800000"/>
              <a:headEnd/>
              <a:tailEnd/>
            </a:ln>
            <a:effectLst/>
          </p:spPr>
          <p:txBody>
            <a:bodyPr wrap="none" anchor="ctr"/>
            <a:lstStyle/>
            <a:p>
              <a:pPr algn="ctr" eaLnBrk="0" hangingPunct="0">
                <a:defRPr/>
              </a:pPr>
              <a:r>
                <a:rPr lang="en-US" sz="2400" b="1" dirty="0">
                  <a:latin typeface="Technical" pitchFamily="66" charset="0"/>
                  <a:ea typeface="ＭＳ Ｐゴシック" charset="-128"/>
                </a:rPr>
                <a:t>E</a:t>
              </a:r>
              <a:endParaRPr lang="en-US" sz="2400" dirty="0">
                <a:latin typeface="Times New Roman" pitchFamily="18" charset="0"/>
                <a:ea typeface="ＭＳ Ｐゴシック" charset="-128"/>
              </a:endParaRPr>
            </a:p>
          </p:txBody>
        </p:sp>
        <p:sp>
          <p:nvSpPr>
            <p:cNvPr id="1068" name="Line 7"/>
            <p:cNvSpPr>
              <a:spLocks noChangeShapeType="1"/>
            </p:cNvSpPr>
            <p:nvPr/>
          </p:nvSpPr>
          <p:spPr bwMode="auto">
            <a:xfrm flipV="1">
              <a:off x="1680" y="1776"/>
              <a:ext cx="0" cy="288"/>
            </a:xfrm>
            <a:prstGeom prst="line">
              <a:avLst/>
            </a:prstGeom>
            <a:noFill/>
            <a:ln w="28575">
              <a:solidFill>
                <a:schemeClr val="hlink"/>
              </a:solidFill>
              <a:round/>
              <a:headEnd/>
              <a:tailEnd type="triangle" w="med" len="med"/>
            </a:ln>
          </p:spPr>
          <p:txBody>
            <a:bodyPr wrap="none" anchor="ctr"/>
            <a:lstStyle/>
            <a:p>
              <a:endParaRPr lang="en-US"/>
            </a:p>
          </p:txBody>
        </p:sp>
        <p:sp>
          <p:nvSpPr>
            <p:cNvPr id="1069" name="Text Box 8"/>
            <p:cNvSpPr txBox="1">
              <a:spLocks noChangeArrowheads="1"/>
            </p:cNvSpPr>
            <p:nvPr/>
          </p:nvSpPr>
          <p:spPr bwMode="auto">
            <a:xfrm>
              <a:off x="1680" y="1824"/>
              <a:ext cx="331" cy="291"/>
            </a:xfrm>
            <a:prstGeom prst="rect">
              <a:avLst/>
            </a:prstGeom>
            <a:noFill/>
            <a:ln w="9525">
              <a:noFill/>
              <a:miter lim="800000"/>
              <a:headEnd/>
              <a:tailEnd/>
            </a:ln>
          </p:spPr>
          <p:txBody>
            <a:bodyPr wrap="none">
              <a:spAutoFit/>
            </a:bodyPr>
            <a:lstStyle/>
            <a:p>
              <a:pPr eaLnBrk="0" hangingPunct="0"/>
              <a:r>
                <a:rPr lang="en-US" sz="2400" b="1">
                  <a:latin typeface="Technical" pitchFamily="66" charset="0"/>
                </a:rPr>
                <a:t>K</a:t>
              </a:r>
              <a:r>
                <a:rPr lang="en-US" sz="2400" b="1" baseline="-25000">
                  <a:latin typeface="Technical" pitchFamily="66" charset="0"/>
                </a:rPr>
                <a:t>a</a:t>
              </a:r>
              <a:endParaRPr lang="en-US" sz="2400" b="1">
                <a:latin typeface="Technical" pitchFamily="66" charset="0"/>
              </a:endParaRPr>
            </a:p>
          </p:txBody>
        </p:sp>
      </p:grpSp>
      <p:sp>
        <p:nvSpPr>
          <p:cNvPr id="1033" name="Line 9"/>
          <p:cNvSpPr>
            <a:spLocks noChangeShapeType="1"/>
          </p:cNvSpPr>
          <p:nvPr/>
        </p:nvSpPr>
        <p:spPr bwMode="auto">
          <a:xfrm>
            <a:off x="2590800" y="2362200"/>
            <a:ext cx="1143000" cy="0"/>
          </a:xfrm>
          <a:prstGeom prst="line">
            <a:avLst/>
          </a:prstGeom>
          <a:noFill/>
          <a:ln w="38100">
            <a:solidFill>
              <a:schemeClr val="tx1"/>
            </a:solidFill>
            <a:round/>
            <a:headEnd/>
            <a:tailEnd type="triangle" w="med" len="med"/>
          </a:ln>
        </p:spPr>
        <p:txBody>
          <a:bodyPr wrap="none" anchor="ctr"/>
          <a:lstStyle/>
          <a:p>
            <a:endParaRPr lang="en-US"/>
          </a:p>
        </p:txBody>
      </p:sp>
      <p:grpSp>
        <p:nvGrpSpPr>
          <p:cNvPr id="1034" name="Group 10"/>
          <p:cNvGrpSpPr>
            <a:grpSpLocks/>
          </p:cNvGrpSpPr>
          <p:nvPr/>
        </p:nvGrpSpPr>
        <p:grpSpPr bwMode="auto">
          <a:xfrm>
            <a:off x="7772400" y="1600200"/>
            <a:ext cx="1752600" cy="1600200"/>
            <a:chOff x="1152" y="1152"/>
            <a:chExt cx="1104" cy="1008"/>
          </a:xfrm>
        </p:grpSpPr>
        <p:sp>
          <p:nvSpPr>
            <p:cNvPr id="143371" name="Rectangle 11"/>
            <p:cNvSpPr>
              <a:spLocks noChangeArrowheads="1"/>
            </p:cNvSpPr>
            <p:nvPr/>
          </p:nvSpPr>
          <p:spPr bwMode="auto">
            <a:xfrm>
              <a:off x="1152" y="1152"/>
              <a:ext cx="1104" cy="1008"/>
            </a:xfrm>
            <a:prstGeom prst="rect">
              <a:avLst/>
            </a:prstGeom>
            <a:solidFill>
              <a:schemeClr val="accent1">
                <a:lumMod val="40000"/>
                <a:lumOff val="60000"/>
              </a:schemeClr>
            </a:solidFill>
            <a:ln>
              <a:solidFill>
                <a:schemeClr val="tx2">
                  <a:lumMod val="60000"/>
                  <a:lumOff val="40000"/>
                </a:schemeClr>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p:txBody>
        </p:sp>
        <p:sp>
          <p:nvSpPr>
            <p:cNvPr id="143372" name="Rectangle 12"/>
            <p:cNvSpPr>
              <a:spLocks noChangeArrowheads="1"/>
            </p:cNvSpPr>
            <p:nvPr/>
          </p:nvSpPr>
          <p:spPr bwMode="auto">
            <a:xfrm>
              <a:off x="1392" y="1440"/>
              <a:ext cx="624" cy="336"/>
            </a:xfrm>
            <a:prstGeom prst="rect">
              <a:avLst/>
            </a:prstGeom>
            <a:solidFill>
              <a:schemeClr val="accent3">
                <a:lumMod val="60000"/>
                <a:lumOff val="40000"/>
              </a:schemeClr>
            </a:solidFill>
            <a:ln w="9525">
              <a:noFill/>
              <a:miter lim="800000"/>
              <a:headEnd/>
              <a:tailEnd/>
            </a:ln>
            <a:effectLst/>
          </p:spPr>
          <p:txBody>
            <a:bodyPr wrap="none" anchor="ctr"/>
            <a:lstStyle/>
            <a:p>
              <a:pPr algn="ctr" eaLnBrk="0" hangingPunct="0">
                <a:defRPr/>
              </a:pPr>
              <a:r>
                <a:rPr lang="en-US" sz="2400" b="1" dirty="0">
                  <a:latin typeface="Technical" pitchFamily="66" charset="0"/>
                  <a:ea typeface="ＭＳ Ｐゴシック" charset="-128"/>
                </a:rPr>
                <a:t>D</a:t>
              </a:r>
              <a:endParaRPr lang="en-US" sz="2400" dirty="0">
                <a:latin typeface="Times New Roman" pitchFamily="18" charset="0"/>
                <a:ea typeface="ＭＳ Ｐゴシック" charset="-128"/>
              </a:endParaRPr>
            </a:p>
          </p:txBody>
        </p:sp>
        <p:sp>
          <p:nvSpPr>
            <p:cNvPr id="1064" name="Line 13"/>
            <p:cNvSpPr>
              <a:spLocks noChangeShapeType="1"/>
            </p:cNvSpPr>
            <p:nvPr/>
          </p:nvSpPr>
          <p:spPr bwMode="auto">
            <a:xfrm flipV="1">
              <a:off x="1680" y="1776"/>
              <a:ext cx="0" cy="288"/>
            </a:xfrm>
            <a:prstGeom prst="line">
              <a:avLst/>
            </a:prstGeom>
            <a:noFill/>
            <a:ln w="28575">
              <a:solidFill>
                <a:schemeClr val="hlink"/>
              </a:solidFill>
              <a:round/>
              <a:headEnd/>
              <a:tailEnd type="triangle" w="med" len="med"/>
            </a:ln>
          </p:spPr>
          <p:txBody>
            <a:bodyPr wrap="none" anchor="ctr"/>
            <a:lstStyle/>
            <a:p>
              <a:endParaRPr lang="en-US"/>
            </a:p>
          </p:txBody>
        </p:sp>
        <p:sp>
          <p:nvSpPr>
            <p:cNvPr id="1065" name="Text Box 14"/>
            <p:cNvSpPr txBox="1">
              <a:spLocks noChangeArrowheads="1"/>
            </p:cNvSpPr>
            <p:nvPr/>
          </p:nvSpPr>
          <p:spPr bwMode="auto">
            <a:xfrm>
              <a:off x="1680" y="1824"/>
              <a:ext cx="338" cy="291"/>
            </a:xfrm>
            <a:prstGeom prst="rect">
              <a:avLst/>
            </a:prstGeom>
            <a:noFill/>
            <a:ln w="9525">
              <a:noFill/>
              <a:miter lim="800000"/>
              <a:headEnd/>
              <a:tailEnd/>
            </a:ln>
          </p:spPr>
          <p:txBody>
            <a:bodyPr wrap="none">
              <a:spAutoFit/>
            </a:bodyPr>
            <a:lstStyle/>
            <a:p>
              <a:pPr eaLnBrk="0" hangingPunct="0"/>
              <a:r>
                <a:rPr lang="en-US" sz="2400" b="1">
                  <a:latin typeface="Technical" pitchFamily="66" charset="0"/>
                </a:rPr>
                <a:t>K</a:t>
              </a:r>
              <a:r>
                <a:rPr lang="en-US" sz="2400" b="1" baseline="-25000">
                  <a:latin typeface="Technical" pitchFamily="66" charset="0"/>
                </a:rPr>
                <a:t>b</a:t>
              </a:r>
              <a:endParaRPr lang="en-US" sz="2400" b="1">
                <a:latin typeface="Technical" pitchFamily="66" charset="0"/>
              </a:endParaRPr>
            </a:p>
          </p:txBody>
        </p:sp>
      </p:grpSp>
      <p:grpSp>
        <p:nvGrpSpPr>
          <p:cNvPr id="1035" name="Group 15"/>
          <p:cNvGrpSpPr>
            <a:grpSpLocks/>
          </p:cNvGrpSpPr>
          <p:nvPr/>
        </p:nvGrpSpPr>
        <p:grpSpPr bwMode="auto">
          <a:xfrm>
            <a:off x="4191000" y="2362200"/>
            <a:ext cx="3759200" cy="0"/>
            <a:chOff x="2667000" y="2362200"/>
            <a:chExt cx="3759200" cy="0"/>
          </a:xfrm>
        </p:grpSpPr>
        <p:sp>
          <p:nvSpPr>
            <p:cNvPr id="1059" name="Line 16"/>
            <p:cNvSpPr>
              <a:spLocks noChangeShapeType="1"/>
            </p:cNvSpPr>
            <p:nvPr/>
          </p:nvSpPr>
          <p:spPr bwMode="auto">
            <a:xfrm>
              <a:off x="3600" y="1248"/>
              <a:ext cx="448" cy="0"/>
            </a:xfrm>
            <a:prstGeom prst="line">
              <a:avLst/>
            </a:prstGeom>
            <a:noFill/>
            <a:ln w="50800">
              <a:solidFill>
                <a:schemeClr val="tx1"/>
              </a:solidFill>
              <a:round/>
              <a:headEnd/>
              <a:tailEnd type="triangle" w="med" len="med"/>
            </a:ln>
          </p:spPr>
          <p:txBody>
            <a:bodyPr wrap="none" anchor="ctr"/>
            <a:lstStyle/>
            <a:p>
              <a:endParaRPr lang="en-US"/>
            </a:p>
          </p:txBody>
        </p:sp>
        <p:sp>
          <p:nvSpPr>
            <p:cNvPr id="1060" name="Line 17"/>
            <p:cNvSpPr>
              <a:spLocks noChangeShapeType="1"/>
            </p:cNvSpPr>
            <p:nvPr/>
          </p:nvSpPr>
          <p:spPr bwMode="auto">
            <a:xfrm>
              <a:off x="1680" y="1248"/>
              <a:ext cx="384" cy="0"/>
            </a:xfrm>
            <a:prstGeom prst="line">
              <a:avLst/>
            </a:prstGeom>
            <a:noFill/>
            <a:ln w="50800">
              <a:solidFill>
                <a:schemeClr val="tx1"/>
              </a:solidFill>
              <a:round/>
              <a:headEnd/>
              <a:tailEnd type="triangle" w="med" len="med"/>
            </a:ln>
          </p:spPr>
          <p:txBody>
            <a:bodyPr wrap="none" anchor="ctr"/>
            <a:lstStyle/>
            <a:p>
              <a:endParaRPr lang="en-US"/>
            </a:p>
          </p:txBody>
        </p:sp>
        <p:sp>
          <p:nvSpPr>
            <p:cNvPr id="1061" name="Line 18"/>
            <p:cNvSpPr>
              <a:spLocks noChangeShapeType="1"/>
            </p:cNvSpPr>
            <p:nvPr/>
          </p:nvSpPr>
          <p:spPr bwMode="auto">
            <a:xfrm>
              <a:off x="2112" y="1248"/>
              <a:ext cx="1296" cy="0"/>
            </a:xfrm>
            <a:prstGeom prst="line">
              <a:avLst/>
            </a:prstGeom>
            <a:noFill/>
            <a:ln w="50800">
              <a:solidFill>
                <a:schemeClr val="tx1"/>
              </a:solidFill>
              <a:prstDash val="dashDot"/>
              <a:round/>
              <a:headEnd/>
              <a:tailEnd/>
            </a:ln>
          </p:spPr>
          <p:txBody>
            <a:bodyPr wrap="none" anchor="ctr"/>
            <a:lstStyle/>
            <a:p>
              <a:endParaRPr lang="en-US"/>
            </a:p>
          </p:txBody>
        </p:sp>
      </p:grpSp>
      <p:sp>
        <p:nvSpPr>
          <p:cNvPr id="1036" name="Text Box 19"/>
          <p:cNvSpPr txBox="1">
            <a:spLocks noChangeArrowheads="1"/>
          </p:cNvSpPr>
          <p:nvPr/>
        </p:nvSpPr>
        <p:spPr bwMode="auto">
          <a:xfrm>
            <a:off x="4876800" y="2378076"/>
            <a:ext cx="2514600" cy="646113"/>
          </a:xfrm>
          <a:prstGeom prst="rect">
            <a:avLst/>
          </a:prstGeom>
          <a:noFill/>
          <a:ln w="9525">
            <a:noFill/>
            <a:miter lim="800000"/>
            <a:headEnd/>
            <a:tailEnd/>
          </a:ln>
        </p:spPr>
        <p:txBody>
          <a:bodyPr>
            <a:spAutoFit/>
          </a:bodyPr>
          <a:lstStyle/>
          <a:p>
            <a:pPr eaLnBrk="0" hangingPunct="0"/>
            <a:r>
              <a:rPr lang="en-US" i="1">
                <a:latin typeface="Calibri" pitchFamily="34" charset="0"/>
              </a:rPr>
              <a:t>Communication</a:t>
            </a:r>
          </a:p>
          <a:p>
            <a:pPr eaLnBrk="0" hangingPunct="0"/>
            <a:r>
              <a:rPr lang="en-US" i="1">
                <a:latin typeface="Calibri" pitchFamily="34" charset="0"/>
              </a:rPr>
              <a:t>Channel</a:t>
            </a:r>
          </a:p>
        </p:txBody>
      </p:sp>
      <p:sp>
        <p:nvSpPr>
          <p:cNvPr id="1037" name="Text Box 20"/>
          <p:cNvSpPr txBox="1">
            <a:spLocks noChangeArrowheads="1"/>
          </p:cNvSpPr>
          <p:nvPr/>
        </p:nvSpPr>
        <p:spPr bwMode="auto">
          <a:xfrm>
            <a:off x="2427288" y="1976438"/>
            <a:ext cx="1104900" cy="400050"/>
          </a:xfrm>
          <a:prstGeom prst="rect">
            <a:avLst/>
          </a:prstGeom>
          <a:noFill/>
          <a:ln w="9525">
            <a:noFill/>
            <a:miter lim="800000"/>
            <a:headEnd/>
            <a:tailEnd/>
          </a:ln>
        </p:spPr>
        <p:txBody>
          <a:bodyPr wrap="none">
            <a:spAutoFit/>
          </a:bodyPr>
          <a:lstStyle/>
          <a:p>
            <a:pPr eaLnBrk="0" hangingPunct="0"/>
            <a:r>
              <a:rPr lang="en-US" sz="2000">
                <a:latin typeface="Calibri" pitchFamily="34" charset="0"/>
              </a:rPr>
              <a:t>Message</a:t>
            </a:r>
          </a:p>
        </p:txBody>
      </p:sp>
      <p:sp>
        <p:nvSpPr>
          <p:cNvPr id="1038" name="Line 21"/>
          <p:cNvSpPr>
            <a:spLocks noChangeShapeType="1"/>
          </p:cNvSpPr>
          <p:nvPr/>
        </p:nvSpPr>
        <p:spPr bwMode="auto">
          <a:xfrm>
            <a:off x="9144000" y="2362200"/>
            <a:ext cx="838200" cy="0"/>
          </a:xfrm>
          <a:prstGeom prst="line">
            <a:avLst/>
          </a:prstGeom>
          <a:noFill/>
          <a:ln w="38100">
            <a:solidFill>
              <a:schemeClr val="tx1"/>
            </a:solidFill>
            <a:round/>
            <a:headEnd/>
            <a:tailEnd type="triangle" w="med" len="med"/>
          </a:ln>
        </p:spPr>
        <p:txBody>
          <a:bodyPr wrap="none" anchor="ctr"/>
          <a:lstStyle/>
          <a:p>
            <a:endParaRPr lang="en-US"/>
          </a:p>
        </p:txBody>
      </p:sp>
      <p:sp>
        <p:nvSpPr>
          <p:cNvPr id="1039" name="Text Box 22"/>
          <p:cNvSpPr txBox="1">
            <a:spLocks noChangeArrowheads="1"/>
          </p:cNvSpPr>
          <p:nvPr/>
        </p:nvSpPr>
        <p:spPr bwMode="auto">
          <a:xfrm>
            <a:off x="9486900" y="1962150"/>
            <a:ext cx="1104900" cy="400050"/>
          </a:xfrm>
          <a:prstGeom prst="rect">
            <a:avLst/>
          </a:prstGeom>
          <a:noFill/>
          <a:ln w="9525">
            <a:noFill/>
            <a:miter lim="800000"/>
            <a:headEnd/>
            <a:tailEnd/>
          </a:ln>
        </p:spPr>
        <p:txBody>
          <a:bodyPr wrap="none">
            <a:spAutoFit/>
          </a:bodyPr>
          <a:lstStyle/>
          <a:p>
            <a:pPr eaLnBrk="0" hangingPunct="0"/>
            <a:r>
              <a:rPr lang="en-US" sz="2000">
                <a:latin typeface="Calibri" pitchFamily="34" charset="0"/>
              </a:rPr>
              <a:t>Message</a:t>
            </a:r>
          </a:p>
        </p:txBody>
      </p:sp>
      <p:grpSp>
        <p:nvGrpSpPr>
          <p:cNvPr id="1040" name="Group 23"/>
          <p:cNvGrpSpPr>
            <a:grpSpLocks/>
          </p:cNvGrpSpPr>
          <p:nvPr/>
        </p:nvGrpSpPr>
        <p:grpSpPr bwMode="auto">
          <a:xfrm>
            <a:off x="4333875" y="2292350"/>
            <a:ext cx="2078038" cy="2432050"/>
            <a:chOff x="1968" y="1488"/>
            <a:chExt cx="1392" cy="1775"/>
          </a:xfrm>
        </p:grpSpPr>
        <p:graphicFrame>
          <p:nvGraphicFramePr>
            <p:cNvPr id="1028" name="Object 24">
              <a:hlinkClick r:id="" action="ppaction://ole?verb=0"/>
            </p:cNvPr>
            <p:cNvGraphicFramePr>
              <a:graphicFrameLocks/>
            </p:cNvGraphicFramePr>
            <p:nvPr/>
          </p:nvGraphicFramePr>
          <p:xfrm>
            <a:off x="2064" y="2352"/>
            <a:ext cx="560" cy="528"/>
          </p:xfrm>
          <a:graphic>
            <a:graphicData uri="http://schemas.openxmlformats.org/presentationml/2006/ole">
              <mc:AlternateContent xmlns:mc="http://schemas.openxmlformats.org/markup-compatibility/2006">
                <mc:Choice xmlns:v="urn:schemas-microsoft-com:vml" Requires="v">
                  <p:oleObj spid="_x0000_s38919" name="Clip" r:id="rId3" imgW="19101600" imgH="17913960" progId="">
                    <p:embed/>
                  </p:oleObj>
                </mc:Choice>
                <mc:Fallback>
                  <p:oleObj name="Clip" r:id="rId3" imgW="19101600" imgH="17913960" progId="">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4" y="2352"/>
                          <a:ext cx="560" cy="528"/>
                        </a:xfrm>
                        <a:prstGeom prst="rect">
                          <a:avLst/>
                        </a:prstGeom>
                        <a:solidFill>
                          <a:srgbClr val="CC00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57" name="Rectangle 25"/>
            <p:cNvSpPr>
              <a:spLocks noChangeArrowheads="1"/>
            </p:cNvSpPr>
            <p:nvPr/>
          </p:nvSpPr>
          <p:spPr bwMode="auto">
            <a:xfrm>
              <a:off x="1968" y="2928"/>
              <a:ext cx="788" cy="335"/>
            </a:xfrm>
            <a:prstGeom prst="rect">
              <a:avLst/>
            </a:prstGeom>
            <a:noFill/>
            <a:ln w="12700">
              <a:noFill/>
              <a:miter lim="800000"/>
              <a:headEnd/>
              <a:tailEnd/>
            </a:ln>
          </p:spPr>
          <p:txBody>
            <a:bodyPr wrap="none" lIns="90488" tIns="44450" rIns="90488" bIns="44450">
              <a:spAutoFit/>
            </a:bodyPr>
            <a:lstStyle/>
            <a:p>
              <a:pPr eaLnBrk="0" hangingPunct="0"/>
              <a:r>
                <a:rPr lang="en-US" sz="2400">
                  <a:solidFill>
                    <a:srgbClr val="FF3300"/>
                  </a:solidFill>
                  <a:latin typeface="Calibri" pitchFamily="34" charset="0"/>
                </a:rPr>
                <a:t>Mallory</a:t>
              </a:r>
              <a:endParaRPr lang="en-US" sz="2400">
                <a:solidFill>
                  <a:schemeClr val="bg1"/>
                </a:solidFill>
                <a:latin typeface="Calibri" pitchFamily="34" charset="0"/>
              </a:endParaRPr>
            </a:p>
          </p:txBody>
        </p:sp>
        <p:sp>
          <p:nvSpPr>
            <p:cNvPr id="1058" name="Freeform 26"/>
            <p:cNvSpPr>
              <a:spLocks/>
            </p:cNvSpPr>
            <p:nvPr/>
          </p:nvSpPr>
          <p:spPr bwMode="auto">
            <a:xfrm>
              <a:off x="2640" y="1488"/>
              <a:ext cx="720" cy="960"/>
            </a:xfrm>
            <a:custGeom>
              <a:avLst/>
              <a:gdLst>
                <a:gd name="T0" fmla="*/ 0 w 720"/>
                <a:gd name="T1" fmla="*/ 960 h 960"/>
                <a:gd name="T2" fmla="*/ 432 w 720"/>
                <a:gd name="T3" fmla="*/ 768 h 960"/>
                <a:gd name="T4" fmla="*/ 720 w 720"/>
                <a:gd name="T5" fmla="*/ 0 h 960"/>
                <a:gd name="T6" fmla="*/ 0 60000 65536"/>
                <a:gd name="T7" fmla="*/ 0 60000 65536"/>
                <a:gd name="T8" fmla="*/ 0 60000 65536"/>
                <a:gd name="T9" fmla="*/ 0 w 720"/>
                <a:gd name="T10" fmla="*/ 0 h 960"/>
                <a:gd name="T11" fmla="*/ 720 w 720"/>
                <a:gd name="T12" fmla="*/ 960 h 960"/>
              </a:gdLst>
              <a:ahLst/>
              <a:cxnLst>
                <a:cxn ang="T6">
                  <a:pos x="T0" y="T1"/>
                </a:cxn>
                <a:cxn ang="T7">
                  <a:pos x="T2" y="T3"/>
                </a:cxn>
                <a:cxn ang="T8">
                  <a:pos x="T4" y="T5"/>
                </a:cxn>
              </a:cxnLst>
              <a:rect l="T9" t="T10" r="T11" b="T12"/>
              <a:pathLst>
                <a:path w="720" h="960">
                  <a:moveTo>
                    <a:pt x="0" y="960"/>
                  </a:moveTo>
                  <a:cubicBezTo>
                    <a:pt x="156" y="944"/>
                    <a:pt x="312" y="928"/>
                    <a:pt x="432" y="768"/>
                  </a:cubicBezTo>
                  <a:cubicBezTo>
                    <a:pt x="552" y="608"/>
                    <a:pt x="636" y="304"/>
                    <a:pt x="720" y="0"/>
                  </a:cubicBezTo>
                </a:path>
              </a:pathLst>
            </a:custGeom>
            <a:noFill/>
            <a:ln w="38100">
              <a:solidFill>
                <a:schemeClr val="tx1"/>
              </a:solidFill>
              <a:prstDash val="sysDot"/>
              <a:round/>
              <a:headEnd/>
              <a:tailEnd type="triangle" w="med" len="med"/>
            </a:ln>
          </p:spPr>
          <p:txBody>
            <a:bodyPr wrap="none" anchor="ctr"/>
            <a:lstStyle/>
            <a:p>
              <a:endParaRPr lang="en-US"/>
            </a:p>
          </p:txBody>
        </p:sp>
      </p:grpSp>
      <p:grpSp>
        <p:nvGrpSpPr>
          <p:cNvPr id="1041" name="Group 27"/>
          <p:cNvGrpSpPr>
            <a:grpSpLocks/>
          </p:cNvGrpSpPr>
          <p:nvPr/>
        </p:nvGrpSpPr>
        <p:grpSpPr bwMode="auto">
          <a:xfrm>
            <a:off x="2438401" y="2514600"/>
            <a:ext cx="854075" cy="1295400"/>
            <a:chOff x="221" y="1442"/>
            <a:chExt cx="538" cy="816"/>
          </a:xfrm>
        </p:grpSpPr>
        <p:sp>
          <p:nvSpPr>
            <p:cNvPr id="1056" name="Rectangle 28"/>
            <p:cNvSpPr>
              <a:spLocks noChangeArrowheads="1"/>
            </p:cNvSpPr>
            <p:nvPr/>
          </p:nvSpPr>
          <p:spPr bwMode="auto">
            <a:xfrm>
              <a:off x="221" y="1969"/>
              <a:ext cx="506" cy="289"/>
            </a:xfrm>
            <a:prstGeom prst="rect">
              <a:avLst/>
            </a:prstGeom>
            <a:noFill/>
            <a:ln w="12700">
              <a:noFill/>
              <a:miter lim="800000"/>
              <a:headEnd/>
              <a:tailEnd/>
            </a:ln>
          </p:spPr>
          <p:txBody>
            <a:bodyPr wrap="none" lIns="90488" tIns="44450" rIns="90488" bIns="44450">
              <a:spAutoFit/>
            </a:bodyPr>
            <a:lstStyle/>
            <a:p>
              <a:r>
                <a:rPr lang="en-US" sz="2400">
                  <a:latin typeface="Calibri" pitchFamily="34" charset="0"/>
                </a:rPr>
                <a:t>Alice</a:t>
              </a:r>
            </a:p>
          </p:txBody>
        </p:sp>
        <p:graphicFrame>
          <p:nvGraphicFramePr>
            <p:cNvPr id="1027" name="Object 29">
              <a:hlinkClick r:id="" action="ppaction://ole?verb=0"/>
            </p:cNvPr>
            <p:cNvGraphicFramePr>
              <a:graphicFrameLocks/>
            </p:cNvGraphicFramePr>
            <p:nvPr/>
          </p:nvGraphicFramePr>
          <p:xfrm>
            <a:off x="266" y="1442"/>
            <a:ext cx="493" cy="542"/>
          </p:xfrm>
          <a:graphic>
            <a:graphicData uri="http://schemas.openxmlformats.org/presentationml/2006/ole">
              <mc:AlternateContent xmlns:mc="http://schemas.openxmlformats.org/markup-compatibility/2006">
                <mc:Choice xmlns:v="urn:schemas-microsoft-com:vml" Requires="v">
                  <p:oleObj spid="_x0000_s38920" name="Clip" r:id="rId5" imgW="14033160" imgH="15338160" progId="">
                    <p:embed/>
                  </p:oleObj>
                </mc:Choice>
                <mc:Fallback>
                  <p:oleObj name="Clip" r:id="rId5" imgW="14033160" imgH="15338160" progId="">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 y="1442"/>
                          <a:ext cx="493" cy="542"/>
                        </a:xfrm>
                        <a:prstGeom prst="rect">
                          <a:avLst/>
                        </a:prstGeom>
                        <a:solidFill>
                          <a:srgbClr val="660033"/>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042" name="Group 30"/>
          <p:cNvGrpSpPr>
            <a:grpSpLocks/>
          </p:cNvGrpSpPr>
          <p:nvPr/>
        </p:nvGrpSpPr>
        <p:grpSpPr bwMode="auto">
          <a:xfrm>
            <a:off x="9829800" y="2460625"/>
            <a:ext cx="685800" cy="1252538"/>
            <a:chOff x="4718" y="881"/>
            <a:chExt cx="432" cy="789"/>
          </a:xfrm>
        </p:grpSpPr>
        <p:sp>
          <p:nvSpPr>
            <p:cNvPr id="1055" name="Rectangle 31"/>
            <p:cNvSpPr>
              <a:spLocks noChangeArrowheads="1"/>
            </p:cNvSpPr>
            <p:nvPr/>
          </p:nvSpPr>
          <p:spPr bwMode="auto">
            <a:xfrm>
              <a:off x="4718" y="1381"/>
              <a:ext cx="432" cy="289"/>
            </a:xfrm>
            <a:prstGeom prst="rect">
              <a:avLst/>
            </a:prstGeom>
            <a:noFill/>
            <a:ln w="12700">
              <a:noFill/>
              <a:miter lim="800000"/>
              <a:headEnd/>
              <a:tailEnd/>
            </a:ln>
          </p:spPr>
          <p:txBody>
            <a:bodyPr wrap="none" lIns="90488" tIns="44450" rIns="90488" bIns="44450">
              <a:spAutoFit/>
            </a:bodyPr>
            <a:lstStyle/>
            <a:p>
              <a:r>
                <a:rPr lang="en-US" sz="2400">
                  <a:latin typeface="Calibri" pitchFamily="34" charset="0"/>
                </a:rPr>
                <a:t>Bob</a:t>
              </a:r>
            </a:p>
          </p:txBody>
        </p:sp>
        <p:graphicFrame>
          <p:nvGraphicFramePr>
            <p:cNvPr id="1026" name="Object 32">
              <a:hlinkClick r:id="" action="ppaction://ole?verb=0"/>
            </p:cNvPr>
            <p:cNvGraphicFramePr>
              <a:graphicFrameLocks/>
            </p:cNvGraphicFramePr>
            <p:nvPr/>
          </p:nvGraphicFramePr>
          <p:xfrm>
            <a:off x="4793" y="881"/>
            <a:ext cx="336" cy="528"/>
          </p:xfrm>
          <a:graphic>
            <a:graphicData uri="http://schemas.openxmlformats.org/presentationml/2006/ole">
              <mc:AlternateContent xmlns:mc="http://schemas.openxmlformats.org/markup-compatibility/2006">
                <mc:Choice xmlns:v="urn:schemas-microsoft-com:vml" Requires="v">
                  <p:oleObj spid="_x0000_s38921" name="Clip" r:id="rId7" imgW="14404320" imgH="22419720" progId="">
                    <p:embed/>
                  </p:oleObj>
                </mc:Choice>
                <mc:Fallback>
                  <p:oleObj name="Clip" r:id="rId7" imgW="14404320" imgH="22419720" progId="">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93" y="881"/>
                          <a:ext cx="336" cy="528"/>
                        </a:xfrm>
                        <a:prstGeom prst="rect">
                          <a:avLst/>
                        </a:prstGeom>
                        <a:solidFill>
                          <a:schemeClr val="accent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8" name="Group 33"/>
          <p:cNvGrpSpPr>
            <a:grpSpLocks/>
          </p:cNvGrpSpPr>
          <p:nvPr/>
        </p:nvGrpSpPr>
        <p:grpSpPr bwMode="auto">
          <a:xfrm>
            <a:off x="3429000" y="3121026"/>
            <a:ext cx="6553200" cy="1941513"/>
            <a:chOff x="1200" y="1726"/>
            <a:chExt cx="4128" cy="1223"/>
          </a:xfrm>
        </p:grpSpPr>
        <p:sp>
          <p:nvSpPr>
            <p:cNvPr id="1045" name="Line 34"/>
            <p:cNvSpPr>
              <a:spLocks noChangeShapeType="1"/>
            </p:cNvSpPr>
            <p:nvPr/>
          </p:nvSpPr>
          <p:spPr bwMode="auto">
            <a:xfrm flipH="1">
              <a:off x="2400" y="1728"/>
              <a:ext cx="336" cy="240"/>
            </a:xfrm>
            <a:prstGeom prst="line">
              <a:avLst/>
            </a:prstGeom>
            <a:noFill/>
            <a:ln w="38100">
              <a:solidFill>
                <a:schemeClr val="folHlink"/>
              </a:solidFill>
              <a:round/>
              <a:headEnd/>
              <a:tailEnd type="triangle" w="med" len="med"/>
            </a:ln>
          </p:spPr>
          <p:txBody>
            <a:bodyPr wrap="none" anchor="ctr"/>
            <a:lstStyle/>
            <a:p>
              <a:endParaRPr lang="en-US"/>
            </a:p>
          </p:txBody>
        </p:sp>
        <p:grpSp>
          <p:nvGrpSpPr>
            <p:cNvPr id="1046" name="Group 35"/>
            <p:cNvGrpSpPr>
              <a:grpSpLocks/>
            </p:cNvGrpSpPr>
            <p:nvPr/>
          </p:nvGrpSpPr>
          <p:grpSpPr bwMode="auto">
            <a:xfrm>
              <a:off x="1200" y="1726"/>
              <a:ext cx="4128" cy="1223"/>
              <a:chOff x="1200" y="1683"/>
              <a:chExt cx="4128" cy="1265"/>
            </a:xfrm>
          </p:grpSpPr>
          <p:sp>
            <p:nvSpPr>
              <p:cNvPr id="1047" name="Freeform 36"/>
              <p:cNvSpPr>
                <a:spLocks/>
              </p:cNvSpPr>
              <p:nvPr/>
            </p:nvSpPr>
            <p:spPr bwMode="auto">
              <a:xfrm>
                <a:off x="1200" y="1728"/>
                <a:ext cx="616" cy="528"/>
              </a:xfrm>
              <a:custGeom>
                <a:avLst/>
                <a:gdLst>
                  <a:gd name="T0" fmla="*/ 88 w 616"/>
                  <a:gd name="T1" fmla="*/ 0 h 528"/>
                  <a:gd name="T2" fmla="*/ 88 w 616"/>
                  <a:gd name="T3" fmla="*/ 384 h 528"/>
                  <a:gd name="T4" fmla="*/ 616 w 616"/>
                  <a:gd name="T5" fmla="*/ 528 h 528"/>
                  <a:gd name="T6" fmla="*/ 0 60000 65536"/>
                  <a:gd name="T7" fmla="*/ 0 60000 65536"/>
                  <a:gd name="T8" fmla="*/ 0 60000 65536"/>
                  <a:gd name="T9" fmla="*/ 0 w 616"/>
                  <a:gd name="T10" fmla="*/ 0 h 528"/>
                  <a:gd name="T11" fmla="*/ 616 w 616"/>
                  <a:gd name="T12" fmla="*/ 528 h 528"/>
                </a:gdLst>
                <a:ahLst/>
                <a:cxnLst>
                  <a:cxn ang="T6">
                    <a:pos x="T0" y="T1"/>
                  </a:cxn>
                  <a:cxn ang="T7">
                    <a:pos x="T2" y="T3"/>
                  </a:cxn>
                  <a:cxn ang="T8">
                    <a:pos x="T4" y="T5"/>
                  </a:cxn>
                </a:cxnLst>
                <a:rect l="T9" t="T10" r="T11" b="T12"/>
                <a:pathLst>
                  <a:path w="616" h="528">
                    <a:moveTo>
                      <a:pt x="88" y="0"/>
                    </a:moveTo>
                    <a:cubicBezTo>
                      <a:pt x="44" y="148"/>
                      <a:pt x="0" y="296"/>
                      <a:pt x="88" y="384"/>
                    </a:cubicBezTo>
                    <a:cubicBezTo>
                      <a:pt x="176" y="472"/>
                      <a:pt x="396" y="500"/>
                      <a:pt x="616" y="528"/>
                    </a:cubicBezTo>
                  </a:path>
                </a:pathLst>
              </a:custGeom>
              <a:noFill/>
              <a:ln w="38100">
                <a:solidFill>
                  <a:srgbClr val="FFCC00"/>
                </a:solidFill>
                <a:round/>
                <a:headEnd/>
                <a:tailEnd type="triangle" w="med" len="med"/>
              </a:ln>
            </p:spPr>
            <p:txBody>
              <a:bodyPr wrap="none" anchor="ctr"/>
              <a:lstStyle/>
              <a:p>
                <a:endParaRPr lang="en-US"/>
              </a:p>
            </p:txBody>
          </p:sp>
          <p:grpSp>
            <p:nvGrpSpPr>
              <p:cNvPr id="1048" name="Group 37"/>
              <p:cNvGrpSpPr>
                <a:grpSpLocks/>
              </p:cNvGrpSpPr>
              <p:nvPr/>
            </p:nvGrpSpPr>
            <p:grpSpPr bwMode="auto">
              <a:xfrm>
                <a:off x="2400" y="1683"/>
                <a:ext cx="2928" cy="1265"/>
                <a:chOff x="2400" y="1683"/>
                <a:chExt cx="2928" cy="1265"/>
              </a:xfrm>
            </p:grpSpPr>
            <p:sp>
              <p:nvSpPr>
                <p:cNvPr id="1049" name="Freeform 38"/>
                <p:cNvSpPr>
                  <a:spLocks/>
                </p:cNvSpPr>
                <p:nvPr/>
              </p:nvSpPr>
              <p:spPr bwMode="auto">
                <a:xfrm>
                  <a:off x="2400" y="1734"/>
                  <a:ext cx="1968" cy="427"/>
                </a:xfrm>
                <a:custGeom>
                  <a:avLst/>
                  <a:gdLst>
                    <a:gd name="T0" fmla="*/ 1728 w 1968"/>
                    <a:gd name="T1" fmla="*/ 0 h 576"/>
                    <a:gd name="T2" fmla="*/ 1680 w 1968"/>
                    <a:gd name="T3" fmla="*/ 24 h 576"/>
                    <a:gd name="T4" fmla="*/ 0 w 1968"/>
                    <a:gd name="T5" fmla="*/ 29 h 576"/>
                    <a:gd name="T6" fmla="*/ 0 60000 65536"/>
                    <a:gd name="T7" fmla="*/ 0 60000 65536"/>
                    <a:gd name="T8" fmla="*/ 0 60000 65536"/>
                    <a:gd name="T9" fmla="*/ 0 w 1968"/>
                    <a:gd name="T10" fmla="*/ 0 h 576"/>
                    <a:gd name="T11" fmla="*/ 1968 w 1968"/>
                    <a:gd name="T12" fmla="*/ 576 h 576"/>
                  </a:gdLst>
                  <a:ahLst/>
                  <a:cxnLst>
                    <a:cxn ang="T6">
                      <a:pos x="T0" y="T1"/>
                    </a:cxn>
                    <a:cxn ang="T7">
                      <a:pos x="T2" y="T3"/>
                    </a:cxn>
                    <a:cxn ang="T8">
                      <a:pos x="T4" y="T5"/>
                    </a:cxn>
                  </a:cxnLst>
                  <a:rect l="T9" t="T10" r="T11" b="T12"/>
                  <a:pathLst>
                    <a:path w="1968" h="576">
                      <a:moveTo>
                        <a:pt x="1728" y="0"/>
                      </a:moveTo>
                      <a:cubicBezTo>
                        <a:pt x="1848" y="192"/>
                        <a:pt x="1968" y="384"/>
                        <a:pt x="1680" y="480"/>
                      </a:cubicBezTo>
                      <a:cubicBezTo>
                        <a:pt x="1392" y="576"/>
                        <a:pt x="696" y="576"/>
                        <a:pt x="0" y="576"/>
                      </a:cubicBezTo>
                    </a:path>
                  </a:pathLst>
                </a:custGeom>
                <a:noFill/>
                <a:ln w="38100">
                  <a:solidFill>
                    <a:srgbClr val="FFCC00"/>
                  </a:solidFill>
                  <a:round/>
                  <a:headEnd/>
                  <a:tailEnd type="triangle" w="med" len="med"/>
                </a:ln>
              </p:spPr>
              <p:txBody>
                <a:bodyPr wrap="none" anchor="ctr"/>
                <a:lstStyle/>
                <a:p>
                  <a:endParaRPr lang="en-US"/>
                </a:p>
              </p:txBody>
            </p:sp>
            <p:sp>
              <p:nvSpPr>
                <p:cNvPr id="1050" name="Text Box 39"/>
                <p:cNvSpPr txBox="1">
                  <a:spLocks noChangeArrowheads="1"/>
                </p:cNvSpPr>
                <p:nvPr/>
              </p:nvSpPr>
              <p:spPr bwMode="auto">
                <a:xfrm>
                  <a:off x="2640" y="1683"/>
                  <a:ext cx="1077" cy="541"/>
                </a:xfrm>
                <a:prstGeom prst="rect">
                  <a:avLst/>
                </a:prstGeom>
                <a:noFill/>
                <a:ln w="9525">
                  <a:noFill/>
                  <a:miter lim="800000"/>
                  <a:headEnd/>
                  <a:tailEnd/>
                </a:ln>
              </p:spPr>
              <p:txBody>
                <a:bodyPr wrap="none">
                  <a:spAutoFit/>
                </a:bodyPr>
                <a:lstStyle/>
                <a:p>
                  <a:pPr algn="ctr" eaLnBrk="0" hangingPunct="0"/>
                  <a:r>
                    <a:rPr lang="en-US" sz="2400">
                      <a:latin typeface="Calibri" pitchFamily="34" charset="0"/>
                    </a:rPr>
                    <a:t> leaked </a:t>
                  </a:r>
                </a:p>
                <a:p>
                  <a:pPr algn="ctr" eaLnBrk="0" hangingPunct="0"/>
                  <a:r>
                    <a:rPr lang="en-US" sz="2400">
                      <a:latin typeface="Calibri" pitchFamily="34" charset="0"/>
                    </a:rPr>
                    <a:t>Information</a:t>
                  </a:r>
                </a:p>
              </p:txBody>
            </p:sp>
            <p:sp>
              <p:nvSpPr>
                <p:cNvPr id="1051" name="Line 40"/>
                <p:cNvSpPr>
                  <a:spLocks noChangeShapeType="1"/>
                </p:cNvSpPr>
                <p:nvPr/>
              </p:nvSpPr>
              <p:spPr bwMode="auto">
                <a:xfrm>
                  <a:off x="3792" y="1834"/>
                  <a:ext cx="288" cy="375"/>
                </a:xfrm>
                <a:prstGeom prst="line">
                  <a:avLst/>
                </a:prstGeom>
                <a:noFill/>
                <a:ln w="38100">
                  <a:solidFill>
                    <a:schemeClr val="folHlink"/>
                  </a:solidFill>
                  <a:round/>
                  <a:headEnd/>
                  <a:tailEnd type="triangle" w="med" len="med"/>
                </a:ln>
              </p:spPr>
              <p:txBody>
                <a:bodyPr wrap="none" anchor="ctr"/>
                <a:lstStyle/>
                <a:p>
                  <a:endParaRPr lang="en-US"/>
                </a:p>
              </p:txBody>
            </p:sp>
            <p:sp>
              <p:nvSpPr>
                <p:cNvPr id="143401" name="Text Box 41"/>
                <p:cNvSpPr txBox="1">
                  <a:spLocks noChangeArrowheads="1"/>
                </p:cNvSpPr>
                <p:nvPr/>
              </p:nvSpPr>
              <p:spPr bwMode="auto">
                <a:xfrm>
                  <a:off x="2840" y="2226"/>
                  <a:ext cx="2488" cy="722"/>
                </a:xfrm>
                <a:prstGeom prst="rect">
                  <a:avLst/>
                </a:prstGeom>
                <a:solidFill>
                  <a:schemeClr val="accent2">
                    <a:lumMod val="60000"/>
                    <a:lumOff val="40000"/>
                  </a:schemeClr>
                </a:solidFill>
                <a:ln w="9525">
                  <a:solidFill>
                    <a:schemeClr val="accent3">
                      <a:lumMod val="50000"/>
                    </a:schemeClr>
                  </a:solidFill>
                  <a:miter lim="800000"/>
                  <a:headEnd/>
                  <a:tailEnd/>
                </a:ln>
                <a:effectLst>
                  <a:glow rad="63500">
                    <a:schemeClr val="accent5">
                      <a:satMod val="175000"/>
                      <a:alpha val="40000"/>
                    </a:schemeClr>
                  </a:glow>
                </a:effectLst>
              </p:spPr>
              <p:txBody>
                <a:bodyPr>
                  <a:spAutoFit/>
                </a:bodyPr>
                <a:lstStyle/>
                <a:p>
                  <a:pPr algn="ctr" eaLnBrk="0" hangingPunct="0">
                    <a:defRPr/>
                  </a:pPr>
                  <a:r>
                    <a:rPr lang="en-US" b="1" dirty="0">
                      <a:latin typeface="Trebuchet MS" pitchFamily="34" charset="0"/>
                      <a:ea typeface="ＭＳ Ｐゴシック" charset="-128"/>
                    </a:rPr>
                    <a:t>Side Channels in the real world</a:t>
                  </a:r>
                </a:p>
                <a:p>
                  <a:pPr algn="ctr" eaLnBrk="0" hangingPunct="0">
                    <a:defRPr/>
                  </a:pPr>
                  <a:r>
                    <a:rPr lang="en-US" sz="1600" dirty="0">
                      <a:solidFill>
                        <a:schemeClr val="accent3">
                          <a:lumMod val="50000"/>
                        </a:schemeClr>
                      </a:solidFill>
                      <a:latin typeface="Trebuchet MS" pitchFamily="34" charset="0"/>
                      <a:ea typeface="ＭＳ Ｐゴシック" charset="-128"/>
                      <a:cs typeface="Times New Roman" pitchFamily="18" charset="0"/>
                    </a:rPr>
                    <a:t>Through which a cryptographic module leaks information to its environment unintentionally</a:t>
                  </a:r>
                  <a:endParaRPr lang="en-US" sz="1600" dirty="0">
                    <a:solidFill>
                      <a:schemeClr val="accent3">
                        <a:lumMod val="50000"/>
                      </a:schemeClr>
                    </a:solidFill>
                    <a:effectLst>
                      <a:outerShdw blurRad="38100" dist="38100" dir="2700000" algn="tl">
                        <a:srgbClr val="000000"/>
                      </a:outerShdw>
                    </a:effectLst>
                    <a:latin typeface="Trebuchet MS" pitchFamily="34" charset="0"/>
                    <a:ea typeface="ＭＳ Ｐゴシック" charset="-128"/>
                    <a:cs typeface="Times New Roman" pitchFamily="18" charset="0"/>
                  </a:endParaRPr>
                </a:p>
              </p:txBody>
            </p:sp>
          </p:grpSp>
        </p:grpSp>
      </p:grpSp>
      <p:cxnSp>
        <p:nvCxnSpPr>
          <p:cNvPr id="44" name="Straight Connector 43"/>
          <p:cNvCxnSpPr/>
          <p:nvPr/>
        </p:nvCxnSpPr>
        <p:spPr>
          <a:xfrm>
            <a:off x="4724400" y="2324100"/>
            <a:ext cx="3429000" cy="1588"/>
          </a:xfrm>
          <a:prstGeom prst="line">
            <a:avLst/>
          </a:prstGeom>
          <a:ln w="19050">
            <a:prstDash val="dashDot"/>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42978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animEffect transition="in" filter="checkerboard(across)">
                                      <p:cBhvr>
                                        <p:cTn id="7" dur="500"/>
                                        <p:tgtEl>
                                          <p:spTgt spid="143363">
                                            <p:txEl>
                                              <p:pRg st="0" end="0"/>
                                            </p:txEl>
                                          </p:spTgt>
                                        </p:tgtEl>
                                      </p:cBhvr>
                                    </p:animEffect>
                                  </p:childTnLst>
                                  <p:subTnLst>
                                    <p:animClr clrSpc="rgb" dir="cw">
                                      <p:cBhvr override="childStyle">
                                        <p:cTn dur="1" fill="hold" display="0" masterRel="nextClick" afterEffect="1"/>
                                        <p:tgtEl>
                                          <p:spTgt spid="143363">
                                            <p:txEl>
                                              <p:pRg st="0" end="0"/>
                                            </p:txEl>
                                          </p:spTgt>
                                        </p:tgtEl>
                                        <p:attrNameLst>
                                          <p:attrName>ppt_c</p:attrName>
                                        </p:attrNameLst>
                                      </p:cBhvr>
                                      <p:to>
                                        <a:schemeClr val="hlink"/>
                                      </p:to>
                                    </p:animClr>
                                  </p:sub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43363">
                                            <p:txEl>
                                              <p:pRg st="1" end="1"/>
                                            </p:txEl>
                                          </p:spTgt>
                                        </p:tgtEl>
                                        <p:attrNameLst>
                                          <p:attrName>style.visibility</p:attrName>
                                        </p:attrNameLst>
                                      </p:cBhvr>
                                      <p:to>
                                        <p:strVal val="visible"/>
                                      </p:to>
                                    </p:set>
                                    <p:animEffect transition="in" filter="checkerboard(across)">
                                      <p:cBhvr>
                                        <p:cTn id="12" dur="500"/>
                                        <p:tgtEl>
                                          <p:spTgt spid="143363">
                                            <p:txEl>
                                              <p:pRg st="1" end="1"/>
                                            </p:txEl>
                                          </p:spTgt>
                                        </p:tgtEl>
                                      </p:cBhvr>
                                    </p:animEffect>
                                  </p:childTnLst>
                                  <p:subTnLst>
                                    <p:animClr clrSpc="rgb" dir="cw">
                                      <p:cBhvr override="childStyle">
                                        <p:cTn dur="1" fill="hold" display="0" masterRel="nextClick" afterEffect="1"/>
                                        <p:tgtEl>
                                          <p:spTgt spid="143363">
                                            <p:txEl>
                                              <p:pRg st="1" end="1"/>
                                            </p:txEl>
                                          </p:spTgt>
                                        </p:tgtEl>
                                        <p:attrNameLst>
                                          <p:attrName>ppt_c</p:attrName>
                                        </p:attrNameLst>
                                      </p:cBhvr>
                                      <p:to>
                                        <a:schemeClr val="hlink"/>
                                      </p:to>
                                    </p:animClr>
                                  </p:sub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43363">
                                            <p:txEl>
                                              <p:pRg st="2" end="2"/>
                                            </p:txEl>
                                          </p:spTgt>
                                        </p:tgtEl>
                                        <p:attrNameLst>
                                          <p:attrName>style.visibility</p:attrName>
                                        </p:attrNameLst>
                                      </p:cBhvr>
                                      <p:to>
                                        <p:strVal val="visible"/>
                                      </p:to>
                                    </p:set>
                                    <p:animEffect transition="in" filter="checkerboard(across)">
                                      <p:cBhvr>
                                        <p:cTn id="17" dur="500"/>
                                        <p:tgtEl>
                                          <p:spTgt spid="143363">
                                            <p:txEl>
                                              <p:pRg st="2" end="2"/>
                                            </p:txEl>
                                          </p:spTgt>
                                        </p:tgtEl>
                                      </p:cBhvr>
                                    </p:animEffect>
                                  </p:childTnLst>
                                  <p:subTnLst>
                                    <p:animClr clrSpc="rgb" dir="cw">
                                      <p:cBhvr override="childStyle">
                                        <p:cTn dur="1" fill="hold" display="0" masterRel="nextClick" afterEffect="1"/>
                                        <p:tgtEl>
                                          <p:spTgt spid="143363">
                                            <p:txEl>
                                              <p:pRg st="2" end="2"/>
                                            </p:txEl>
                                          </p:spTgt>
                                        </p:tgtEl>
                                        <p:attrNameLst>
                                          <p:attrName>ppt_c</p:attrName>
                                        </p:attrNameLst>
                                      </p:cBhvr>
                                      <p:to>
                                        <a:schemeClr val="hlink"/>
                                      </p:to>
                                    </p:animClr>
                                  </p:sub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43363">
                                            <p:txEl>
                                              <p:pRg st="3" end="3"/>
                                            </p:txEl>
                                          </p:spTgt>
                                        </p:tgtEl>
                                        <p:attrNameLst>
                                          <p:attrName>style.visibility</p:attrName>
                                        </p:attrNameLst>
                                      </p:cBhvr>
                                      <p:to>
                                        <p:strVal val="visible"/>
                                      </p:to>
                                    </p:set>
                                    <p:animEffect transition="in" filter="checkerboard(across)">
                                      <p:cBhvr>
                                        <p:cTn id="22" dur="500"/>
                                        <p:tgtEl>
                                          <p:spTgt spid="143363">
                                            <p:txEl>
                                              <p:pRg st="3" end="3"/>
                                            </p:txEl>
                                          </p:spTgt>
                                        </p:tgtEl>
                                      </p:cBhvr>
                                    </p:animEffect>
                                  </p:childTnLst>
                                  <p:subTnLst>
                                    <p:animClr clrSpc="rgb" dir="cw">
                                      <p:cBhvr override="childStyle">
                                        <p:cTn dur="1" fill="hold" display="0" masterRel="nextClick" afterEffect="1"/>
                                        <p:tgtEl>
                                          <p:spTgt spid="143363">
                                            <p:txEl>
                                              <p:pRg st="3" end="3"/>
                                            </p:txEl>
                                          </p:spTgt>
                                        </p:tgtEl>
                                        <p:attrNameLst>
                                          <p:attrName>ppt_c</p:attrName>
                                        </p:attrNameLst>
                                      </p:cBhvr>
                                      <p:to>
                                        <a:schemeClr val="hlink"/>
                                      </p:to>
                                    </p:animClr>
                                  </p:subTnLst>
                                </p:cTn>
                              </p:par>
                              <p:par>
                                <p:cTn id="23" presetID="5" presetClass="entr" presetSubtype="10" fill="hold" grpId="0" nodeType="withEffect">
                                  <p:stCondLst>
                                    <p:cond delay="0"/>
                                  </p:stCondLst>
                                  <p:childTnLst>
                                    <p:set>
                                      <p:cBhvr>
                                        <p:cTn id="24" dur="1" fill="hold">
                                          <p:stCondLst>
                                            <p:cond delay="0"/>
                                          </p:stCondLst>
                                        </p:cTn>
                                        <p:tgtEl>
                                          <p:spTgt spid="143363">
                                            <p:txEl>
                                              <p:pRg st="4" end="4"/>
                                            </p:txEl>
                                          </p:spTgt>
                                        </p:tgtEl>
                                        <p:attrNameLst>
                                          <p:attrName>style.visibility</p:attrName>
                                        </p:attrNameLst>
                                      </p:cBhvr>
                                      <p:to>
                                        <p:strVal val="visible"/>
                                      </p:to>
                                    </p:set>
                                    <p:animEffect transition="in" filter="checkerboard(across)">
                                      <p:cBhvr>
                                        <p:cTn id="25" dur="500"/>
                                        <p:tgtEl>
                                          <p:spTgt spid="143363">
                                            <p:txEl>
                                              <p:pRg st="4" end="4"/>
                                            </p:txEl>
                                          </p:spTgt>
                                        </p:tgtEl>
                                      </p:cBhvr>
                                    </p:animEffect>
                                  </p:childTnLst>
                                  <p:subTnLst>
                                    <p:animClr clrSpc="rgb" dir="cw">
                                      <p:cBhvr override="childStyle">
                                        <p:cTn dur="1" fill="hold" display="0" masterRel="nextClick" afterEffect="1"/>
                                        <p:tgtEl>
                                          <p:spTgt spid="143363">
                                            <p:txEl>
                                              <p:pRg st="4" end="4"/>
                                            </p:txEl>
                                          </p:spTgt>
                                        </p:tgtEl>
                                        <p:attrNameLst>
                                          <p:attrName>ppt_c</p:attrName>
                                        </p:attrNameLst>
                                      </p:cBhvr>
                                      <p:to>
                                        <a:schemeClr val="hlink"/>
                                      </p:to>
                                    </p:animClr>
                                  </p:subTnLst>
                                </p:cTn>
                              </p:par>
                            </p:childTnLst>
                          </p:cTn>
                        </p:par>
                      </p:childTnLst>
                    </p:cTn>
                  </p:par>
                  <p:par>
                    <p:cTn id="26" fill="hold">
                      <p:stCondLst>
                        <p:cond delay="indefinite"/>
                      </p:stCondLst>
                      <p:childTnLst>
                        <p:par>
                          <p:cTn id="27" fill="hold">
                            <p:stCondLst>
                              <p:cond delay="0"/>
                            </p:stCondLst>
                            <p:childTnLst>
                              <p:par>
                                <p:cTn id="28" presetID="4" presetClass="entr" presetSubtype="32"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box(out)">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Freeform 2"/>
          <p:cNvSpPr>
            <a:spLocks/>
          </p:cNvSpPr>
          <p:nvPr/>
        </p:nvSpPr>
        <p:spPr bwMode="auto">
          <a:xfrm>
            <a:off x="1283208" y="1277112"/>
            <a:ext cx="8305800" cy="4495800"/>
          </a:xfrm>
          <a:custGeom>
            <a:avLst/>
            <a:gdLst>
              <a:gd name="T0" fmla="*/ 200 w 5976"/>
              <a:gd name="T1" fmla="*/ 320 h 3000"/>
              <a:gd name="T2" fmla="*/ 248 w 5976"/>
              <a:gd name="T3" fmla="*/ 32 h 3000"/>
              <a:gd name="T4" fmla="*/ 1688 w 5976"/>
              <a:gd name="T5" fmla="*/ 128 h 3000"/>
              <a:gd name="T6" fmla="*/ 3128 w 5976"/>
              <a:gd name="T7" fmla="*/ 176 h 3000"/>
              <a:gd name="T8" fmla="*/ 3992 w 5976"/>
              <a:gd name="T9" fmla="*/ 512 h 3000"/>
              <a:gd name="T10" fmla="*/ 4808 w 5976"/>
              <a:gd name="T11" fmla="*/ 944 h 3000"/>
              <a:gd name="T12" fmla="*/ 5576 w 5976"/>
              <a:gd name="T13" fmla="*/ 1712 h 3000"/>
              <a:gd name="T14" fmla="*/ 5768 w 5976"/>
              <a:gd name="T15" fmla="*/ 2384 h 3000"/>
              <a:gd name="T16" fmla="*/ 5672 w 5976"/>
              <a:gd name="T17" fmla="*/ 2912 h 3000"/>
              <a:gd name="T18" fmla="*/ 3944 w 5976"/>
              <a:gd name="T19" fmla="*/ 2816 h 3000"/>
              <a:gd name="T20" fmla="*/ 3464 w 5976"/>
              <a:gd name="T21" fmla="*/ 1808 h 3000"/>
              <a:gd name="T22" fmla="*/ 3416 w 5976"/>
              <a:gd name="T23" fmla="*/ 1328 h 3000"/>
              <a:gd name="T24" fmla="*/ 2168 w 5976"/>
              <a:gd name="T25" fmla="*/ 1328 h 3000"/>
              <a:gd name="T26" fmla="*/ 1784 w 5976"/>
              <a:gd name="T27" fmla="*/ 1856 h 3000"/>
              <a:gd name="T28" fmla="*/ 296 w 5976"/>
              <a:gd name="T29" fmla="*/ 1424 h 3000"/>
              <a:gd name="T30" fmla="*/ 200 w 5976"/>
              <a:gd name="T31" fmla="*/ 320 h 30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976"/>
              <a:gd name="T49" fmla="*/ 0 h 3000"/>
              <a:gd name="T50" fmla="*/ 5976 w 5976"/>
              <a:gd name="T51" fmla="*/ 3000 h 300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976" h="3000">
                <a:moveTo>
                  <a:pt x="200" y="320"/>
                </a:moveTo>
                <a:cubicBezTo>
                  <a:pt x="192" y="88"/>
                  <a:pt x="0" y="64"/>
                  <a:pt x="248" y="32"/>
                </a:cubicBezTo>
                <a:cubicBezTo>
                  <a:pt x="496" y="0"/>
                  <a:pt x="1208" y="104"/>
                  <a:pt x="1688" y="128"/>
                </a:cubicBezTo>
                <a:cubicBezTo>
                  <a:pt x="2168" y="152"/>
                  <a:pt x="2744" y="112"/>
                  <a:pt x="3128" y="176"/>
                </a:cubicBezTo>
                <a:cubicBezTo>
                  <a:pt x="3512" y="240"/>
                  <a:pt x="3712" y="384"/>
                  <a:pt x="3992" y="512"/>
                </a:cubicBezTo>
                <a:cubicBezTo>
                  <a:pt x="4272" y="640"/>
                  <a:pt x="4544" y="744"/>
                  <a:pt x="4808" y="944"/>
                </a:cubicBezTo>
                <a:cubicBezTo>
                  <a:pt x="5072" y="1144"/>
                  <a:pt x="5416" y="1472"/>
                  <a:pt x="5576" y="1712"/>
                </a:cubicBezTo>
                <a:cubicBezTo>
                  <a:pt x="5736" y="1952"/>
                  <a:pt x="5752" y="2184"/>
                  <a:pt x="5768" y="2384"/>
                </a:cubicBezTo>
                <a:cubicBezTo>
                  <a:pt x="5784" y="2584"/>
                  <a:pt x="5976" y="2840"/>
                  <a:pt x="5672" y="2912"/>
                </a:cubicBezTo>
                <a:cubicBezTo>
                  <a:pt x="5368" y="2984"/>
                  <a:pt x="4312" y="3000"/>
                  <a:pt x="3944" y="2816"/>
                </a:cubicBezTo>
                <a:cubicBezTo>
                  <a:pt x="3576" y="2632"/>
                  <a:pt x="3552" y="2056"/>
                  <a:pt x="3464" y="1808"/>
                </a:cubicBezTo>
                <a:cubicBezTo>
                  <a:pt x="3376" y="1560"/>
                  <a:pt x="3632" y="1408"/>
                  <a:pt x="3416" y="1328"/>
                </a:cubicBezTo>
                <a:cubicBezTo>
                  <a:pt x="3200" y="1248"/>
                  <a:pt x="2440" y="1240"/>
                  <a:pt x="2168" y="1328"/>
                </a:cubicBezTo>
                <a:cubicBezTo>
                  <a:pt x="1896" y="1416"/>
                  <a:pt x="2096" y="1840"/>
                  <a:pt x="1784" y="1856"/>
                </a:cubicBezTo>
                <a:cubicBezTo>
                  <a:pt x="1472" y="1872"/>
                  <a:pt x="552" y="1680"/>
                  <a:pt x="296" y="1424"/>
                </a:cubicBezTo>
                <a:cubicBezTo>
                  <a:pt x="40" y="1168"/>
                  <a:pt x="208" y="552"/>
                  <a:pt x="200" y="320"/>
                </a:cubicBezTo>
                <a:close/>
              </a:path>
            </a:pathLst>
          </a:custGeom>
          <a:solidFill>
            <a:schemeClr val="tx2">
              <a:lumMod val="20000"/>
              <a:lumOff val="80000"/>
            </a:schemeClr>
          </a:solidFill>
          <a:ln w="9525">
            <a:noFill/>
            <a:round/>
            <a:headEnd/>
            <a:tailEnd/>
          </a:ln>
        </p:spPr>
        <p:txBody>
          <a:bodyPr wrap="none" anchor="ctr"/>
          <a:lstStyle/>
          <a:p>
            <a:pPr>
              <a:defRPr/>
            </a:pPr>
            <a:endParaRPr lang="en-US"/>
          </a:p>
        </p:txBody>
      </p:sp>
      <p:sp>
        <p:nvSpPr>
          <p:cNvPr id="24579" name="Rectangle 3"/>
          <p:cNvSpPr>
            <a:spLocks noChangeArrowheads="1"/>
          </p:cNvSpPr>
          <p:nvPr/>
        </p:nvSpPr>
        <p:spPr bwMode="auto">
          <a:xfrm>
            <a:off x="1435609" y="497650"/>
            <a:ext cx="7772400" cy="685800"/>
          </a:xfrm>
          <a:prstGeom prst="rect">
            <a:avLst/>
          </a:prstGeom>
          <a:noFill/>
          <a:ln w="9525">
            <a:noFill/>
            <a:miter lim="800000"/>
            <a:headEnd/>
            <a:tailEnd/>
          </a:ln>
        </p:spPr>
        <p:txBody>
          <a:bodyPr/>
          <a:lstStyle/>
          <a:p>
            <a:pPr algn="ctr" eaLnBrk="0" hangingPunct="0">
              <a:defRPr/>
            </a:pPr>
            <a:r>
              <a:rPr lang="en-US" sz="3200" b="1" dirty="0">
                <a:solidFill>
                  <a:schemeClr val="tx2"/>
                </a:solidFill>
                <a:effectLst>
                  <a:outerShdw blurRad="38100" dist="38100" dir="2700000" algn="tl">
                    <a:srgbClr val="000000">
                      <a:alpha val="43137"/>
                    </a:srgbClr>
                  </a:outerShdw>
                </a:effectLst>
                <a:latin typeface="Trebuchet MS" pitchFamily="34" charset="0"/>
              </a:rPr>
              <a:t>Side Channel Sources</a:t>
            </a:r>
          </a:p>
        </p:txBody>
      </p:sp>
      <p:grpSp>
        <p:nvGrpSpPr>
          <p:cNvPr id="2" name="Group 4"/>
          <p:cNvGrpSpPr>
            <a:grpSpLocks/>
          </p:cNvGrpSpPr>
          <p:nvPr/>
        </p:nvGrpSpPr>
        <p:grpSpPr bwMode="auto">
          <a:xfrm>
            <a:off x="3340608" y="3553587"/>
            <a:ext cx="3284538" cy="2070100"/>
            <a:chOff x="1776" y="960"/>
            <a:chExt cx="2069" cy="1304"/>
          </a:xfrm>
        </p:grpSpPr>
        <p:grpSp>
          <p:nvGrpSpPr>
            <p:cNvPr id="3" name="Group 5"/>
            <p:cNvGrpSpPr>
              <a:grpSpLocks/>
            </p:cNvGrpSpPr>
            <p:nvPr/>
          </p:nvGrpSpPr>
          <p:grpSpPr bwMode="auto">
            <a:xfrm>
              <a:off x="2256" y="960"/>
              <a:ext cx="1104" cy="1008"/>
              <a:chOff x="1152" y="1152"/>
              <a:chExt cx="1104" cy="1008"/>
            </a:xfrm>
          </p:grpSpPr>
          <p:sp>
            <p:nvSpPr>
              <p:cNvPr id="20520" name="Rectangle 6"/>
              <p:cNvSpPr>
                <a:spLocks noChangeArrowheads="1"/>
              </p:cNvSpPr>
              <p:nvPr/>
            </p:nvSpPr>
            <p:spPr bwMode="auto">
              <a:xfrm>
                <a:off x="1152" y="1152"/>
                <a:ext cx="1104" cy="1008"/>
              </a:xfrm>
              <a:prstGeom prst="rect">
                <a:avLst/>
              </a:prstGeom>
              <a:solidFill>
                <a:schemeClr val="accent2">
                  <a:lumMod val="60000"/>
                  <a:lumOff val="40000"/>
                </a:schemeClr>
              </a:solidFill>
              <a:ln w="9525">
                <a:noFill/>
                <a:miter lim="800000"/>
                <a:headEnd/>
                <a:tailEnd/>
              </a:ln>
              <a:effectLst>
                <a:glow rad="63500">
                  <a:schemeClr val="accent5">
                    <a:satMod val="175000"/>
                    <a:alpha val="40000"/>
                  </a:schemeClr>
                </a:glow>
              </a:effectLst>
            </p:spPr>
            <p:txBody>
              <a:bodyPr wrap="none" anchor="ctr"/>
              <a:lstStyle/>
              <a:p>
                <a:pPr>
                  <a:defRPr/>
                </a:pPr>
                <a:endParaRPr lang="en-US"/>
              </a:p>
            </p:txBody>
          </p:sp>
          <p:sp>
            <p:nvSpPr>
              <p:cNvPr id="24619" name="Rectangle 7"/>
              <p:cNvSpPr>
                <a:spLocks noChangeArrowheads="1"/>
              </p:cNvSpPr>
              <p:nvPr/>
            </p:nvSpPr>
            <p:spPr bwMode="auto">
              <a:xfrm>
                <a:off x="1392" y="1440"/>
                <a:ext cx="624" cy="336"/>
              </a:xfrm>
              <a:prstGeom prst="rect">
                <a:avLst/>
              </a:prstGeom>
              <a:solidFill>
                <a:schemeClr val="bg2">
                  <a:lumMod val="25000"/>
                </a:schemeClr>
              </a:solidFill>
              <a:ln w="9525">
                <a:noFill/>
                <a:miter lim="800000"/>
                <a:headEnd/>
                <a:tailEnd/>
              </a:ln>
            </p:spPr>
            <p:txBody>
              <a:bodyPr wrap="none" anchor="ctr"/>
              <a:lstStyle/>
              <a:p>
                <a:pPr algn="ctr" eaLnBrk="0" hangingPunct="0">
                  <a:defRPr/>
                </a:pPr>
                <a:r>
                  <a:rPr lang="en-US" sz="2400" b="1" dirty="0">
                    <a:solidFill>
                      <a:srgbClr val="CC0000"/>
                    </a:solidFill>
                    <a:latin typeface="Trebuchet MS" pitchFamily="34" charset="0"/>
                  </a:rPr>
                  <a:t>E/D</a:t>
                </a:r>
                <a:endParaRPr lang="en-US" sz="2400" dirty="0">
                  <a:latin typeface="Trebuchet MS" pitchFamily="34" charset="0"/>
                </a:endParaRPr>
              </a:p>
            </p:txBody>
          </p:sp>
          <p:sp>
            <p:nvSpPr>
              <p:cNvPr id="25638" name="Line 8"/>
              <p:cNvSpPr>
                <a:spLocks noChangeShapeType="1"/>
              </p:cNvSpPr>
              <p:nvPr/>
            </p:nvSpPr>
            <p:spPr bwMode="auto">
              <a:xfrm flipV="1">
                <a:off x="1680" y="1776"/>
                <a:ext cx="0" cy="288"/>
              </a:xfrm>
              <a:prstGeom prst="line">
                <a:avLst/>
              </a:prstGeom>
              <a:noFill/>
              <a:ln w="28575">
                <a:solidFill>
                  <a:schemeClr val="tx1"/>
                </a:solidFill>
                <a:round/>
                <a:headEnd/>
                <a:tailEnd type="triangle" w="med" len="med"/>
              </a:ln>
            </p:spPr>
            <p:txBody>
              <a:bodyPr wrap="none" anchor="ctr"/>
              <a:lstStyle/>
              <a:p>
                <a:endParaRPr lang="en-US"/>
              </a:p>
            </p:txBody>
          </p:sp>
          <p:sp>
            <p:nvSpPr>
              <p:cNvPr id="25639" name="Text Box 9"/>
              <p:cNvSpPr txBox="1">
                <a:spLocks noChangeArrowheads="1"/>
              </p:cNvSpPr>
              <p:nvPr/>
            </p:nvSpPr>
            <p:spPr bwMode="auto">
              <a:xfrm>
                <a:off x="1680" y="1816"/>
                <a:ext cx="235" cy="288"/>
              </a:xfrm>
              <a:prstGeom prst="rect">
                <a:avLst/>
              </a:prstGeom>
              <a:noFill/>
              <a:ln w="9525">
                <a:noFill/>
                <a:miter lim="800000"/>
                <a:headEnd/>
                <a:tailEnd/>
              </a:ln>
            </p:spPr>
            <p:txBody>
              <a:bodyPr wrap="none">
                <a:spAutoFit/>
              </a:bodyPr>
              <a:lstStyle/>
              <a:p>
                <a:pPr eaLnBrk="0" hangingPunct="0"/>
                <a:r>
                  <a:rPr lang="en-US" sz="2400" b="1">
                    <a:solidFill>
                      <a:srgbClr val="3366CC"/>
                    </a:solidFill>
                    <a:latin typeface="Trebuchet MS" pitchFamily="34" charset="0"/>
                  </a:rPr>
                  <a:t>K</a:t>
                </a:r>
                <a:endParaRPr lang="en-US" sz="2400">
                  <a:solidFill>
                    <a:schemeClr val="hlink"/>
                  </a:solidFill>
                  <a:latin typeface="Trebuchet MS" pitchFamily="34" charset="0"/>
                </a:endParaRPr>
              </a:p>
            </p:txBody>
          </p:sp>
        </p:grpSp>
        <p:sp>
          <p:nvSpPr>
            <p:cNvPr id="25631" name="Line 10"/>
            <p:cNvSpPr>
              <a:spLocks noChangeShapeType="1"/>
            </p:cNvSpPr>
            <p:nvPr/>
          </p:nvSpPr>
          <p:spPr bwMode="auto">
            <a:xfrm flipV="1">
              <a:off x="1776" y="1440"/>
              <a:ext cx="720" cy="0"/>
            </a:xfrm>
            <a:prstGeom prst="line">
              <a:avLst/>
            </a:prstGeom>
            <a:noFill/>
            <a:ln w="28575">
              <a:solidFill>
                <a:schemeClr val="tx1"/>
              </a:solidFill>
              <a:round/>
              <a:headEnd/>
              <a:tailEnd type="triangle" w="med" len="med"/>
            </a:ln>
          </p:spPr>
          <p:txBody>
            <a:bodyPr wrap="none" anchor="ctr"/>
            <a:lstStyle/>
            <a:p>
              <a:endParaRPr lang="en-US"/>
            </a:p>
          </p:txBody>
        </p:sp>
        <p:sp>
          <p:nvSpPr>
            <p:cNvPr id="25632" name="Line 11"/>
            <p:cNvSpPr>
              <a:spLocks noChangeShapeType="1"/>
            </p:cNvSpPr>
            <p:nvPr/>
          </p:nvSpPr>
          <p:spPr bwMode="auto">
            <a:xfrm flipV="1">
              <a:off x="3120" y="1440"/>
              <a:ext cx="720" cy="0"/>
            </a:xfrm>
            <a:prstGeom prst="line">
              <a:avLst/>
            </a:prstGeom>
            <a:noFill/>
            <a:ln w="28575">
              <a:solidFill>
                <a:schemeClr val="tx1"/>
              </a:solidFill>
              <a:round/>
              <a:headEnd/>
              <a:tailEnd type="triangle" w="med" len="med"/>
            </a:ln>
          </p:spPr>
          <p:txBody>
            <a:bodyPr wrap="none" anchor="ctr"/>
            <a:lstStyle/>
            <a:p>
              <a:endParaRPr lang="en-US"/>
            </a:p>
          </p:txBody>
        </p:sp>
        <p:sp>
          <p:nvSpPr>
            <p:cNvPr id="25633" name="Text Box 12"/>
            <p:cNvSpPr txBox="1">
              <a:spLocks noChangeArrowheads="1"/>
            </p:cNvSpPr>
            <p:nvPr/>
          </p:nvSpPr>
          <p:spPr bwMode="auto">
            <a:xfrm>
              <a:off x="2064" y="1976"/>
              <a:ext cx="1781" cy="288"/>
            </a:xfrm>
            <a:prstGeom prst="rect">
              <a:avLst/>
            </a:prstGeom>
            <a:noFill/>
            <a:ln w="9525">
              <a:noFill/>
              <a:miter lim="800000"/>
              <a:headEnd/>
              <a:tailEnd/>
            </a:ln>
          </p:spPr>
          <p:txBody>
            <a:bodyPr wrap="none">
              <a:spAutoFit/>
            </a:bodyPr>
            <a:lstStyle/>
            <a:p>
              <a:pPr eaLnBrk="0" hangingPunct="0"/>
              <a:r>
                <a:rPr lang="en-US" sz="2400" b="1">
                  <a:solidFill>
                    <a:schemeClr val="hlink"/>
                  </a:solidFill>
                  <a:latin typeface="Trebuchet MS" pitchFamily="34" charset="0"/>
                </a:rPr>
                <a:t>Real World System</a:t>
              </a:r>
            </a:p>
          </p:txBody>
        </p:sp>
      </p:grpSp>
      <p:grpSp>
        <p:nvGrpSpPr>
          <p:cNvPr id="4" name="Group 13"/>
          <p:cNvGrpSpPr>
            <a:grpSpLocks/>
          </p:cNvGrpSpPr>
          <p:nvPr/>
        </p:nvGrpSpPr>
        <p:grpSpPr bwMode="auto">
          <a:xfrm>
            <a:off x="1359409" y="1429512"/>
            <a:ext cx="3565525" cy="2292350"/>
            <a:chOff x="276" y="716"/>
            <a:chExt cx="2246" cy="1444"/>
          </a:xfrm>
        </p:grpSpPr>
        <p:sp>
          <p:nvSpPr>
            <p:cNvPr id="25628" name="Text Box 14"/>
            <p:cNvSpPr txBox="1">
              <a:spLocks noChangeArrowheads="1"/>
            </p:cNvSpPr>
            <p:nvPr/>
          </p:nvSpPr>
          <p:spPr bwMode="auto">
            <a:xfrm>
              <a:off x="276" y="716"/>
              <a:ext cx="2246" cy="252"/>
            </a:xfrm>
            <a:prstGeom prst="rect">
              <a:avLst/>
            </a:prstGeom>
            <a:noFill/>
            <a:ln w="9525">
              <a:noFill/>
              <a:miter lim="800000"/>
              <a:headEnd/>
              <a:tailEnd/>
            </a:ln>
          </p:spPr>
          <p:txBody>
            <a:bodyPr wrap="none">
              <a:spAutoFit/>
            </a:bodyPr>
            <a:lstStyle/>
            <a:p>
              <a:pPr eaLnBrk="0" hangingPunct="0"/>
              <a:r>
                <a:rPr lang="en-US" sz="2000">
                  <a:solidFill>
                    <a:srgbClr val="FF3300"/>
                  </a:solidFill>
                  <a:latin typeface="Trebuchet MS" pitchFamily="34" charset="0"/>
                </a:rPr>
                <a:t>Threat Model &amp; Security Goal</a:t>
              </a:r>
              <a:endParaRPr lang="en-US" sz="2000">
                <a:solidFill>
                  <a:srgbClr val="FFCC99"/>
                </a:solidFill>
                <a:latin typeface="Trebuchet MS" pitchFamily="34" charset="0"/>
              </a:endParaRPr>
            </a:p>
          </p:txBody>
        </p:sp>
        <p:sp>
          <p:nvSpPr>
            <p:cNvPr id="20515" name="Line 15"/>
            <p:cNvSpPr>
              <a:spLocks noChangeShapeType="1"/>
            </p:cNvSpPr>
            <p:nvPr/>
          </p:nvSpPr>
          <p:spPr bwMode="auto">
            <a:xfrm>
              <a:off x="1584" y="960"/>
              <a:ext cx="720" cy="1200"/>
            </a:xfrm>
            <a:prstGeom prst="line">
              <a:avLst/>
            </a:prstGeom>
            <a:noFill/>
            <a:ln w="28575">
              <a:solidFill>
                <a:schemeClr val="accent1">
                  <a:lumMod val="75000"/>
                </a:schemeClr>
              </a:solidFill>
              <a:round/>
              <a:headEnd/>
              <a:tailEnd type="triangle" w="med" len="med"/>
            </a:ln>
          </p:spPr>
          <p:txBody>
            <a:bodyPr wrap="none" anchor="ctr"/>
            <a:lstStyle/>
            <a:p>
              <a:pPr>
                <a:defRPr/>
              </a:pPr>
              <a:endParaRPr lang="en-IN"/>
            </a:p>
          </p:txBody>
        </p:sp>
      </p:grpSp>
      <p:grpSp>
        <p:nvGrpSpPr>
          <p:cNvPr id="5" name="Group 16"/>
          <p:cNvGrpSpPr>
            <a:grpSpLocks/>
          </p:cNvGrpSpPr>
          <p:nvPr/>
        </p:nvGrpSpPr>
        <p:grpSpPr bwMode="auto">
          <a:xfrm>
            <a:off x="5245609" y="2343912"/>
            <a:ext cx="1235075" cy="1371600"/>
            <a:chOff x="2736" y="1244"/>
            <a:chExt cx="778" cy="864"/>
          </a:xfrm>
        </p:grpSpPr>
        <p:sp>
          <p:nvSpPr>
            <p:cNvPr id="25626" name="Text Box 17"/>
            <p:cNvSpPr txBox="1">
              <a:spLocks noChangeArrowheads="1"/>
            </p:cNvSpPr>
            <p:nvPr/>
          </p:nvSpPr>
          <p:spPr bwMode="auto">
            <a:xfrm>
              <a:off x="2736" y="1244"/>
              <a:ext cx="778" cy="252"/>
            </a:xfrm>
            <a:prstGeom prst="rect">
              <a:avLst/>
            </a:prstGeom>
            <a:noFill/>
            <a:ln w="9525">
              <a:noFill/>
              <a:miter lim="800000"/>
              <a:headEnd/>
              <a:tailEnd/>
            </a:ln>
          </p:spPr>
          <p:txBody>
            <a:bodyPr wrap="none">
              <a:spAutoFit/>
            </a:bodyPr>
            <a:lstStyle/>
            <a:p>
              <a:pPr eaLnBrk="0" hangingPunct="0"/>
              <a:r>
                <a:rPr lang="en-US" sz="2000">
                  <a:solidFill>
                    <a:srgbClr val="FF3300"/>
                  </a:solidFill>
                  <a:latin typeface="Trebuchet MS" pitchFamily="34" charset="0"/>
                </a:rPr>
                <a:t>Protocols</a:t>
              </a:r>
              <a:endParaRPr lang="en-US" sz="2000">
                <a:solidFill>
                  <a:srgbClr val="FFCC99"/>
                </a:solidFill>
                <a:latin typeface="Trebuchet MS" pitchFamily="34" charset="0"/>
              </a:endParaRPr>
            </a:p>
          </p:txBody>
        </p:sp>
        <p:sp>
          <p:nvSpPr>
            <p:cNvPr id="20513" name="Line 18"/>
            <p:cNvSpPr>
              <a:spLocks noChangeShapeType="1"/>
            </p:cNvSpPr>
            <p:nvPr/>
          </p:nvSpPr>
          <p:spPr bwMode="auto">
            <a:xfrm flipH="1">
              <a:off x="2784" y="1488"/>
              <a:ext cx="240" cy="620"/>
            </a:xfrm>
            <a:prstGeom prst="line">
              <a:avLst/>
            </a:prstGeom>
            <a:noFill/>
            <a:ln w="28575">
              <a:solidFill>
                <a:schemeClr val="accent1">
                  <a:lumMod val="75000"/>
                </a:schemeClr>
              </a:solidFill>
              <a:round/>
              <a:headEnd/>
              <a:tailEnd type="triangle" w="med" len="med"/>
            </a:ln>
          </p:spPr>
          <p:txBody>
            <a:bodyPr wrap="none" anchor="ctr"/>
            <a:lstStyle/>
            <a:p>
              <a:pPr>
                <a:defRPr/>
              </a:pPr>
              <a:endParaRPr lang="en-IN"/>
            </a:p>
          </p:txBody>
        </p:sp>
      </p:grpSp>
      <p:grpSp>
        <p:nvGrpSpPr>
          <p:cNvPr id="6" name="Group 19"/>
          <p:cNvGrpSpPr>
            <a:grpSpLocks/>
          </p:cNvGrpSpPr>
          <p:nvPr/>
        </p:nvGrpSpPr>
        <p:grpSpPr bwMode="auto">
          <a:xfrm>
            <a:off x="5702808" y="3090038"/>
            <a:ext cx="2319338" cy="1006475"/>
            <a:chOff x="3024" y="1724"/>
            <a:chExt cx="1461" cy="634"/>
          </a:xfrm>
        </p:grpSpPr>
        <p:sp>
          <p:nvSpPr>
            <p:cNvPr id="25624" name="Text Box 20"/>
            <p:cNvSpPr txBox="1">
              <a:spLocks noChangeArrowheads="1"/>
            </p:cNvSpPr>
            <p:nvPr/>
          </p:nvSpPr>
          <p:spPr bwMode="auto">
            <a:xfrm>
              <a:off x="3670" y="1724"/>
              <a:ext cx="815" cy="252"/>
            </a:xfrm>
            <a:prstGeom prst="rect">
              <a:avLst/>
            </a:prstGeom>
            <a:noFill/>
            <a:ln w="9525">
              <a:noFill/>
              <a:miter lim="800000"/>
              <a:headEnd/>
              <a:tailEnd/>
            </a:ln>
          </p:spPr>
          <p:txBody>
            <a:bodyPr wrap="none">
              <a:spAutoFit/>
            </a:bodyPr>
            <a:lstStyle/>
            <a:p>
              <a:pPr eaLnBrk="0" hangingPunct="0"/>
              <a:r>
                <a:rPr lang="en-US" sz="2000">
                  <a:solidFill>
                    <a:srgbClr val="FF3300"/>
                  </a:solidFill>
                  <a:latin typeface="Trebuchet MS" pitchFamily="34" charset="0"/>
                </a:rPr>
                <a:t>Hardware</a:t>
              </a:r>
              <a:endParaRPr lang="en-US" sz="2000">
                <a:solidFill>
                  <a:srgbClr val="FFCC99"/>
                </a:solidFill>
                <a:latin typeface="Trebuchet MS" pitchFamily="34" charset="0"/>
              </a:endParaRPr>
            </a:p>
          </p:txBody>
        </p:sp>
        <p:sp>
          <p:nvSpPr>
            <p:cNvPr id="20511" name="Line 21"/>
            <p:cNvSpPr>
              <a:spLocks noChangeShapeType="1"/>
            </p:cNvSpPr>
            <p:nvPr/>
          </p:nvSpPr>
          <p:spPr bwMode="auto">
            <a:xfrm flipH="1">
              <a:off x="3024" y="1920"/>
              <a:ext cx="672" cy="438"/>
            </a:xfrm>
            <a:prstGeom prst="line">
              <a:avLst/>
            </a:prstGeom>
            <a:noFill/>
            <a:ln w="28575">
              <a:solidFill>
                <a:schemeClr val="accent1">
                  <a:lumMod val="75000"/>
                </a:schemeClr>
              </a:solidFill>
              <a:round/>
              <a:headEnd/>
              <a:tailEnd type="triangle" w="med" len="med"/>
            </a:ln>
          </p:spPr>
          <p:txBody>
            <a:bodyPr wrap="none" anchor="ctr"/>
            <a:lstStyle/>
            <a:p>
              <a:pPr>
                <a:defRPr/>
              </a:pPr>
              <a:endParaRPr lang="en-IN"/>
            </a:p>
          </p:txBody>
        </p:sp>
      </p:grpSp>
      <p:grpSp>
        <p:nvGrpSpPr>
          <p:cNvPr id="7" name="Group 22"/>
          <p:cNvGrpSpPr>
            <a:grpSpLocks/>
          </p:cNvGrpSpPr>
          <p:nvPr/>
        </p:nvGrpSpPr>
        <p:grpSpPr bwMode="auto">
          <a:xfrm>
            <a:off x="2008696" y="3090038"/>
            <a:ext cx="2474912" cy="1006475"/>
            <a:chOff x="542" y="1628"/>
            <a:chExt cx="1569" cy="634"/>
          </a:xfrm>
        </p:grpSpPr>
        <p:sp>
          <p:nvSpPr>
            <p:cNvPr id="20508" name="Line 23"/>
            <p:cNvSpPr>
              <a:spLocks noChangeShapeType="1"/>
            </p:cNvSpPr>
            <p:nvPr/>
          </p:nvSpPr>
          <p:spPr bwMode="auto">
            <a:xfrm>
              <a:off x="1200" y="1872"/>
              <a:ext cx="911" cy="390"/>
            </a:xfrm>
            <a:prstGeom prst="line">
              <a:avLst/>
            </a:prstGeom>
            <a:noFill/>
            <a:ln w="28575">
              <a:solidFill>
                <a:schemeClr val="accent1">
                  <a:lumMod val="75000"/>
                </a:schemeClr>
              </a:solidFill>
              <a:round/>
              <a:headEnd/>
              <a:tailEnd type="triangle" w="med" len="med"/>
            </a:ln>
          </p:spPr>
          <p:txBody>
            <a:bodyPr wrap="none" anchor="ctr"/>
            <a:lstStyle/>
            <a:p>
              <a:pPr>
                <a:defRPr/>
              </a:pPr>
              <a:endParaRPr lang="en-IN"/>
            </a:p>
          </p:txBody>
        </p:sp>
        <p:sp>
          <p:nvSpPr>
            <p:cNvPr id="25623" name="Text Box 24"/>
            <p:cNvSpPr txBox="1">
              <a:spLocks noChangeArrowheads="1"/>
            </p:cNvSpPr>
            <p:nvPr/>
          </p:nvSpPr>
          <p:spPr bwMode="auto">
            <a:xfrm>
              <a:off x="542" y="1628"/>
              <a:ext cx="993" cy="252"/>
            </a:xfrm>
            <a:prstGeom prst="rect">
              <a:avLst/>
            </a:prstGeom>
            <a:noFill/>
            <a:ln w="9525">
              <a:noFill/>
              <a:miter lim="800000"/>
              <a:headEnd/>
              <a:tailEnd/>
            </a:ln>
          </p:spPr>
          <p:txBody>
            <a:bodyPr wrap="none">
              <a:spAutoFit/>
            </a:bodyPr>
            <a:lstStyle/>
            <a:p>
              <a:pPr eaLnBrk="0" hangingPunct="0"/>
              <a:r>
                <a:rPr lang="en-US" sz="2000">
                  <a:solidFill>
                    <a:srgbClr val="FF3300"/>
                  </a:solidFill>
                  <a:latin typeface="Trebuchet MS" pitchFamily="34" charset="0"/>
                </a:rPr>
                <a:t>Human User</a:t>
              </a:r>
              <a:endParaRPr lang="en-US" sz="2000">
                <a:solidFill>
                  <a:srgbClr val="FFCC99"/>
                </a:solidFill>
                <a:latin typeface="Trebuchet MS" pitchFamily="34" charset="0"/>
              </a:endParaRPr>
            </a:p>
          </p:txBody>
        </p:sp>
      </p:grpSp>
      <p:grpSp>
        <p:nvGrpSpPr>
          <p:cNvPr id="8" name="Group 25"/>
          <p:cNvGrpSpPr>
            <a:grpSpLocks/>
          </p:cNvGrpSpPr>
          <p:nvPr/>
        </p:nvGrpSpPr>
        <p:grpSpPr bwMode="auto">
          <a:xfrm>
            <a:off x="5550408" y="2705862"/>
            <a:ext cx="1739900" cy="1162050"/>
            <a:chOff x="3024" y="1472"/>
            <a:chExt cx="1096" cy="732"/>
          </a:xfrm>
        </p:grpSpPr>
        <p:sp>
          <p:nvSpPr>
            <p:cNvPr id="25620" name="Text Box 26"/>
            <p:cNvSpPr txBox="1">
              <a:spLocks noChangeArrowheads="1"/>
            </p:cNvSpPr>
            <p:nvPr/>
          </p:nvSpPr>
          <p:spPr bwMode="auto">
            <a:xfrm>
              <a:off x="3360" y="1472"/>
              <a:ext cx="760" cy="252"/>
            </a:xfrm>
            <a:prstGeom prst="rect">
              <a:avLst/>
            </a:prstGeom>
            <a:noFill/>
            <a:ln w="9525">
              <a:noFill/>
              <a:miter lim="800000"/>
              <a:headEnd/>
              <a:tailEnd/>
            </a:ln>
          </p:spPr>
          <p:txBody>
            <a:bodyPr wrap="none">
              <a:spAutoFit/>
            </a:bodyPr>
            <a:lstStyle/>
            <a:p>
              <a:pPr eaLnBrk="0" hangingPunct="0"/>
              <a:r>
                <a:rPr lang="en-US" sz="2000">
                  <a:solidFill>
                    <a:srgbClr val="FF3300"/>
                  </a:solidFill>
                  <a:latin typeface="Trebuchet MS" pitchFamily="34" charset="0"/>
                </a:rPr>
                <a:t>Software</a:t>
              </a:r>
              <a:endParaRPr lang="en-US" sz="2000">
                <a:solidFill>
                  <a:srgbClr val="FFCC99"/>
                </a:solidFill>
                <a:latin typeface="Trebuchet MS" pitchFamily="34" charset="0"/>
              </a:endParaRPr>
            </a:p>
          </p:txBody>
        </p:sp>
        <p:sp>
          <p:nvSpPr>
            <p:cNvPr id="20507" name="Line 27"/>
            <p:cNvSpPr>
              <a:spLocks noChangeShapeType="1"/>
            </p:cNvSpPr>
            <p:nvPr/>
          </p:nvSpPr>
          <p:spPr bwMode="auto">
            <a:xfrm flipH="1">
              <a:off x="3024" y="1680"/>
              <a:ext cx="432" cy="524"/>
            </a:xfrm>
            <a:prstGeom prst="line">
              <a:avLst/>
            </a:prstGeom>
            <a:noFill/>
            <a:ln w="28575">
              <a:solidFill>
                <a:schemeClr val="accent1">
                  <a:lumMod val="75000"/>
                </a:schemeClr>
              </a:solidFill>
              <a:round/>
              <a:headEnd/>
              <a:tailEnd type="triangle" w="med" len="med"/>
            </a:ln>
          </p:spPr>
          <p:txBody>
            <a:bodyPr wrap="none" anchor="ctr"/>
            <a:lstStyle/>
            <a:p>
              <a:pPr>
                <a:defRPr/>
              </a:pPr>
              <a:endParaRPr lang="en-IN"/>
            </a:p>
          </p:txBody>
        </p:sp>
      </p:grpSp>
      <p:grpSp>
        <p:nvGrpSpPr>
          <p:cNvPr id="9" name="Group 28"/>
          <p:cNvGrpSpPr>
            <a:grpSpLocks/>
          </p:cNvGrpSpPr>
          <p:nvPr/>
        </p:nvGrpSpPr>
        <p:grpSpPr bwMode="auto">
          <a:xfrm>
            <a:off x="5702808" y="4467987"/>
            <a:ext cx="2946400" cy="1220788"/>
            <a:chOff x="3024" y="2592"/>
            <a:chExt cx="1856" cy="769"/>
          </a:xfrm>
        </p:grpSpPr>
        <p:sp>
          <p:nvSpPr>
            <p:cNvPr id="25618" name="Text Box 29"/>
            <p:cNvSpPr txBox="1">
              <a:spLocks noChangeArrowheads="1"/>
            </p:cNvSpPr>
            <p:nvPr/>
          </p:nvSpPr>
          <p:spPr bwMode="auto">
            <a:xfrm>
              <a:off x="3792" y="2876"/>
              <a:ext cx="1088" cy="485"/>
            </a:xfrm>
            <a:prstGeom prst="rect">
              <a:avLst/>
            </a:prstGeom>
            <a:noFill/>
            <a:ln w="9525">
              <a:noFill/>
              <a:miter lim="800000"/>
              <a:headEnd/>
              <a:tailEnd/>
            </a:ln>
          </p:spPr>
          <p:txBody>
            <a:bodyPr wrap="none">
              <a:spAutoFit/>
            </a:bodyPr>
            <a:lstStyle/>
            <a:p>
              <a:pPr eaLnBrk="0" hangingPunct="0"/>
              <a:r>
                <a:rPr lang="en-US" sz="2400" b="1">
                  <a:solidFill>
                    <a:srgbClr val="FF3300"/>
                  </a:solidFill>
                  <a:latin typeface="Trebuchet MS" pitchFamily="34" charset="0"/>
                </a:rPr>
                <a:t> </a:t>
              </a:r>
              <a:r>
                <a:rPr lang="en-US" sz="2000">
                  <a:solidFill>
                    <a:srgbClr val="FF3300"/>
                  </a:solidFill>
                  <a:latin typeface="Trebuchet MS" pitchFamily="34" charset="0"/>
                </a:rPr>
                <a:t>Deployment </a:t>
              </a:r>
            </a:p>
            <a:p>
              <a:pPr eaLnBrk="0" hangingPunct="0"/>
              <a:r>
                <a:rPr lang="en-US" sz="2000">
                  <a:solidFill>
                    <a:srgbClr val="FF3300"/>
                  </a:solidFill>
                  <a:latin typeface="Trebuchet MS" pitchFamily="34" charset="0"/>
                </a:rPr>
                <a:t> &amp; Usage</a:t>
              </a:r>
              <a:endParaRPr lang="en-US" sz="2000">
                <a:solidFill>
                  <a:srgbClr val="FFCC99"/>
                </a:solidFill>
                <a:latin typeface="Trebuchet MS" pitchFamily="34" charset="0"/>
              </a:endParaRPr>
            </a:p>
          </p:txBody>
        </p:sp>
        <p:sp>
          <p:nvSpPr>
            <p:cNvPr id="20505" name="Line 30"/>
            <p:cNvSpPr>
              <a:spLocks noChangeShapeType="1"/>
            </p:cNvSpPr>
            <p:nvPr/>
          </p:nvSpPr>
          <p:spPr bwMode="auto">
            <a:xfrm flipH="1" flipV="1">
              <a:off x="3024" y="2592"/>
              <a:ext cx="816" cy="384"/>
            </a:xfrm>
            <a:prstGeom prst="line">
              <a:avLst/>
            </a:prstGeom>
            <a:noFill/>
            <a:ln w="28575">
              <a:solidFill>
                <a:schemeClr val="accent1">
                  <a:lumMod val="75000"/>
                </a:schemeClr>
              </a:solidFill>
              <a:round/>
              <a:headEnd/>
              <a:tailEnd type="triangle" w="med" len="med"/>
            </a:ln>
          </p:spPr>
          <p:txBody>
            <a:bodyPr wrap="none" anchor="ctr"/>
            <a:lstStyle/>
            <a:p>
              <a:pPr>
                <a:defRPr/>
              </a:pPr>
              <a:endParaRPr lang="en-IN"/>
            </a:p>
          </p:txBody>
        </p:sp>
      </p:grpSp>
      <p:sp>
        <p:nvSpPr>
          <p:cNvPr id="203807" name="Text Box 31"/>
          <p:cNvSpPr txBox="1">
            <a:spLocks noChangeArrowheads="1"/>
          </p:cNvSpPr>
          <p:nvPr/>
        </p:nvSpPr>
        <p:spPr bwMode="auto">
          <a:xfrm>
            <a:off x="1419734" y="4477512"/>
            <a:ext cx="2378075" cy="1200150"/>
          </a:xfrm>
          <a:prstGeom prst="rect">
            <a:avLst/>
          </a:prstGeom>
          <a:noFill/>
          <a:ln w="9525">
            <a:noFill/>
            <a:miter lim="800000"/>
            <a:headEnd/>
            <a:tailEnd/>
          </a:ln>
        </p:spPr>
        <p:txBody>
          <a:bodyPr>
            <a:spAutoFit/>
          </a:bodyPr>
          <a:lstStyle/>
          <a:p>
            <a:pPr eaLnBrk="0" hangingPunct="0"/>
            <a:r>
              <a:rPr lang="en-US" b="1">
                <a:latin typeface="Trebuchet MS" pitchFamily="34" charset="0"/>
              </a:rPr>
              <a:t>It is impossible to design a totally secure system with humans in it</a:t>
            </a:r>
          </a:p>
        </p:txBody>
      </p:sp>
      <p:grpSp>
        <p:nvGrpSpPr>
          <p:cNvPr id="10" name="Group 41"/>
          <p:cNvGrpSpPr>
            <a:grpSpLocks/>
          </p:cNvGrpSpPr>
          <p:nvPr/>
        </p:nvGrpSpPr>
        <p:grpSpPr bwMode="auto">
          <a:xfrm>
            <a:off x="3645409" y="1886712"/>
            <a:ext cx="3076575" cy="1828800"/>
            <a:chOff x="1728" y="956"/>
            <a:chExt cx="1938" cy="1152"/>
          </a:xfrm>
        </p:grpSpPr>
        <p:sp>
          <p:nvSpPr>
            <p:cNvPr id="25616" name="Text Box 42"/>
            <p:cNvSpPr txBox="1">
              <a:spLocks noChangeArrowheads="1"/>
            </p:cNvSpPr>
            <p:nvPr/>
          </p:nvSpPr>
          <p:spPr bwMode="auto">
            <a:xfrm>
              <a:off x="1728" y="956"/>
              <a:ext cx="1938" cy="252"/>
            </a:xfrm>
            <a:prstGeom prst="rect">
              <a:avLst/>
            </a:prstGeom>
            <a:noFill/>
            <a:ln w="9525">
              <a:noFill/>
              <a:miter lim="800000"/>
              <a:headEnd/>
              <a:tailEnd/>
            </a:ln>
          </p:spPr>
          <p:txBody>
            <a:bodyPr wrap="none">
              <a:spAutoFit/>
            </a:bodyPr>
            <a:lstStyle/>
            <a:p>
              <a:pPr eaLnBrk="0" hangingPunct="0"/>
              <a:r>
                <a:rPr lang="en-US" sz="2000">
                  <a:solidFill>
                    <a:srgbClr val="FF3300"/>
                  </a:solidFill>
                  <a:latin typeface="Trebuchet MS" pitchFamily="34" charset="0"/>
                </a:rPr>
                <a:t>Cryptographic Algorithms</a:t>
              </a:r>
              <a:endParaRPr lang="en-US" sz="2000">
                <a:solidFill>
                  <a:srgbClr val="FFCC99"/>
                </a:solidFill>
                <a:latin typeface="Trebuchet MS" pitchFamily="34" charset="0"/>
              </a:endParaRPr>
            </a:p>
          </p:txBody>
        </p:sp>
        <p:sp>
          <p:nvSpPr>
            <p:cNvPr id="20497" name="Line 43"/>
            <p:cNvSpPr>
              <a:spLocks noChangeShapeType="1"/>
            </p:cNvSpPr>
            <p:nvPr/>
          </p:nvSpPr>
          <p:spPr bwMode="auto">
            <a:xfrm>
              <a:off x="2448" y="1248"/>
              <a:ext cx="96" cy="860"/>
            </a:xfrm>
            <a:prstGeom prst="line">
              <a:avLst/>
            </a:prstGeom>
            <a:noFill/>
            <a:ln w="28575">
              <a:solidFill>
                <a:schemeClr val="accent1">
                  <a:lumMod val="75000"/>
                </a:schemeClr>
              </a:solidFill>
              <a:round/>
              <a:headEnd/>
              <a:tailEnd type="triangle" w="med" len="med"/>
            </a:ln>
          </p:spPr>
          <p:txBody>
            <a:bodyPr wrap="none" anchor="ctr"/>
            <a:lstStyle/>
            <a:p>
              <a:pPr>
                <a:defRPr/>
              </a:pPr>
              <a:endParaRPr lang="en-IN"/>
            </a:p>
          </p:txBody>
        </p:sp>
      </p:grpSp>
      <p:grpSp>
        <p:nvGrpSpPr>
          <p:cNvPr id="11" name="Group 53"/>
          <p:cNvGrpSpPr>
            <a:grpSpLocks/>
          </p:cNvGrpSpPr>
          <p:nvPr/>
        </p:nvGrpSpPr>
        <p:grpSpPr bwMode="auto">
          <a:xfrm>
            <a:off x="1283208" y="1886712"/>
            <a:ext cx="3181350" cy="1295400"/>
            <a:chOff x="838200" y="2362200"/>
            <a:chExt cx="3181350" cy="1295400"/>
          </a:xfrm>
          <a:solidFill>
            <a:schemeClr val="bg2">
              <a:lumMod val="50000"/>
            </a:schemeClr>
          </a:solidFill>
        </p:grpSpPr>
        <p:sp>
          <p:nvSpPr>
            <p:cNvPr id="44" name="Cloud 43"/>
            <p:cNvSpPr/>
            <p:nvPr/>
          </p:nvSpPr>
          <p:spPr>
            <a:xfrm>
              <a:off x="838200" y="2362200"/>
              <a:ext cx="2514600" cy="1295400"/>
            </a:xfrm>
            <a:prstGeom prst="cloud">
              <a:avLst/>
            </a:prstGeom>
            <a:grpFill/>
            <a:ln>
              <a:solidFill>
                <a:srgbClr val="9B4C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US" b="1" dirty="0">
                  <a:solidFill>
                    <a:srgbClr val="FFFF66"/>
                  </a:solidFill>
                  <a:latin typeface="Trebuchet MS" pitchFamily="34" charset="0"/>
                </a:rPr>
                <a:t>Traditionally we have  handled only</a:t>
              </a:r>
            </a:p>
          </p:txBody>
        </p:sp>
        <p:sp>
          <p:nvSpPr>
            <p:cNvPr id="45" name="Freeform 40"/>
            <p:cNvSpPr>
              <a:spLocks/>
            </p:cNvSpPr>
            <p:nvPr/>
          </p:nvSpPr>
          <p:spPr bwMode="auto">
            <a:xfrm>
              <a:off x="3352800" y="2667000"/>
              <a:ext cx="666750" cy="352425"/>
            </a:xfrm>
            <a:custGeom>
              <a:avLst/>
              <a:gdLst>
                <a:gd name="T0" fmla="*/ 0 w 516"/>
                <a:gd name="T1" fmla="*/ 108 h 114"/>
                <a:gd name="T2" fmla="*/ 408 w 516"/>
                <a:gd name="T3" fmla="*/ 96 h 114"/>
                <a:gd name="T4" fmla="*/ 516 w 516"/>
                <a:gd name="T5" fmla="*/ 0 h 114"/>
                <a:gd name="T6" fmla="*/ 0 60000 65536"/>
                <a:gd name="T7" fmla="*/ 0 60000 65536"/>
                <a:gd name="T8" fmla="*/ 0 60000 65536"/>
                <a:gd name="T9" fmla="*/ 0 w 516"/>
                <a:gd name="T10" fmla="*/ 0 h 114"/>
                <a:gd name="T11" fmla="*/ 516 w 516"/>
                <a:gd name="T12" fmla="*/ 114 h 114"/>
              </a:gdLst>
              <a:ahLst/>
              <a:cxnLst>
                <a:cxn ang="T6">
                  <a:pos x="T0" y="T1"/>
                </a:cxn>
                <a:cxn ang="T7">
                  <a:pos x="T2" y="T3"/>
                </a:cxn>
                <a:cxn ang="T8">
                  <a:pos x="T4" y="T5"/>
                </a:cxn>
              </a:cxnLst>
              <a:rect l="T9" t="T10" r="T11" b="T12"/>
              <a:pathLst>
                <a:path w="516" h="114">
                  <a:moveTo>
                    <a:pt x="0" y="108"/>
                  </a:moveTo>
                  <a:cubicBezTo>
                    <a:pt x="161" y="111"/>
                    <a:pt x="322" y="114"/>
                    <a:pt x="408" y="96"/>
                  </a:cubicBezTo>
                  <a:cubicBezTo>
                    <a:pt x="494" y="78"/>
                    <a:pt x="505" y="39"/>
                    <a:pt x="516" y="0"/>
                  </a:cubicBezTo>
                </a:path>
              </a:pathLst>
            </a:custGeom>
            <a:solidFill>
              <a:schemeClr val="bg2">
                <a:lumMod val="90000"/>
              </a:schemeClr>
            </a:solidFill>
            <a:ln w="38100">
              <a:solidFill>
                <a:srgbClr val="9B4C37"/>
              </a:solidFill>
              <a:round/>
              <a:headEnd/>
              <a:tailEnd type="triangle" w="med" len="med"/>
            </a:ln>
          </p:spPr>
          <p:txBody>
            <a:bodyPr/>
            <a:lstStyle/>
            <a:p>
              <a:pPr>
                <a:defRPr/>
              </a:pPr>
              <a:endParaRPr lang="en-US"/>
            </a:p>
          </p:txBody>
        </p:sp>
      </p:grpSp>
      <p:grpSp>
        <p:nvGrpSpPr>
          <p:cNvPr id="12" name="Group 54"/>
          <p:cNvGrpSpPr>
            <a:grpSpLocks/>
          </p:cNvGrpSpPr>
          <p:nvPr/>
        </p:nvGrpSpPr>
        <p:grpSpPr bwMode="auto">
          <a:xfrm>
            <a:off x="6998208" y="1505712"/>
            <a:ext cx="2590800" cy="1447800"/>
            <a:chOff x="6553200" y="1981200"/>
            <a:chExt cx="2590800" cy="1447800"/>
          </a:xfrm>
          <a:solidFill>
            <a:schemeClr val="bg2">
              <a:lumMod val="50000"/>
            </a:schemeClr>
          </a:solidFill>
        </p:grpSpPr>
        <p:sp>
          <p:nvSpPr>
            <p:cNvPr id="46" name="Cloud 45"/>
            <p:cNvSpPr/>
            <p:nvPr/>
          </p:nvSpPr>
          <p:spPr>
            <a:xfrm>
              <a:off x="6553200" y="1981200"/>
              <a:ext cx="2590800" cy="1295400"/>
            </a:xfrm>
            <a:prstGeom prst="cloud">
              <a:avLst/>
            </a:prstGeom>
            <a:grpFill/>
            <a:ln>
              <a:solidFill>
                <a:srgbClr val="9B4C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US" sz="1600" b="1" dirty="0">
                  <a:solidFill>
                    <a:srgbClr val="FFFF66"/>
                  </a:solidFill>
                  <a:latin typeface="Trebuchet MS" pitchFamily="34" charset="0"/>
                </a:rPr>
                <a:t>Key dependent</a:t>
              </a:r>
            </a:p>
            <a:p>
              <a:pPr algn="ctr" eaLnBrk="0" hangingPunct="0">
                <a:defRPr/>
              </a:pPr>
              <a:r>
                <a:rPr lang="en-US" sz="1600" b="1" dirty="0">
                  <a:solidFill>
                    <a:srgbClr val="FFFF66"/>
                  </a:solidFill>
                  <a:latin typeface="Trebuchet MS" pitchFamily="34" charset="0"/>
                </a:rPr>
                <a:t> Variations computation time</a:t>
              </a:r>
            </a:p>
          </p:txBody>
        </p:sp>
        <p:sp>
          <p:nvSpPr>
            <p:cNvPr id="47" name="Freeform 40"/>
            <p:cNvSpPr>
              <a:spLocks/>
            </p:cNvSpPr>
            <p:nvPr/>
          </p:nvSpPr>
          <p:spPr bwMode="auto">
            <a:xfrm>
              <a:off x="6781800" y="3200400"/>
              <a:ext cx="762000" cy="228600"/>
            </a:xfrm>
            <a:custGeom>
              <a:avLst/>
              <a:gdLst>
                <a:gd name="T0" fmla="*/ 0 w 516"/>
                <a:gd name="T1" fmla="*/ 108 h 114"/>
                <a:gd name="T2" fmla="*/ 408 w 516"/>
                <a:gd name="T3" fmla="*/ 96 h 114"/>
                <a:gd name="T4" fmla="*/ 516 w 516"/>
                <a:gd name="T5" fmla="*/ 0 h 114"/>
                <a:gd name="T6" fmla="*/ 0 60000 65536"/>
                <a:gd name="T7" fmla="*/ 0 60000 65536"/>
                <a:gd name="T8" fmla="*/ 0 60000 65536"/>
                <a:gd name="T9" fmla="*/ 0 w 516"/>
                <a:gd name="T10" fmla="*/ 0 h 114"/>
                <a:gd name="T11" fmla="*/ 516 w 516"/>
                <a:gd name="T12" fmla="*/ 114 h 114"/>
              </a:gdLst>
              <a:ahLst/>
              <a:cxnLst>
                <a:cxn ang="T6">
                  <a:pos x="T0" y="T1"/>
                </a:cxn>
                <a:cxn ang="T7">
                  <a:pos x="T2" y="T3"/>
                </a:cxn>
                <a:cxn ang="T8">
                  <a:pos x="T4" y="T5"/>
                </a:cxn>
              </a:cxnLst>
              <a:rect l="T9" t="T10" r="T11" b="T12"/>
              <a:pathLst>
                <a:path w="516" h="114">
                  <a:moveTo>
                    <a:pt x="0" y="108"/>
                  </a:moveTo>
                  <a:cubicBezTo>
                    <a:pt x="161" y="111"/>
                    <a:pt x="322" y="114"/>
                    <a:pt x="408" y="96"/>
                  </a:cubicBezTo>
                  <a:cubicBezTo>
                    <a:pt x="494" y="78"/>
                    <a:pt x="505" y="39"/>
                    <a:pt x="516" y="0"/>
                  </a:cubicBezTo>
                </a:path>
              </a:pathLst>
            </a:custGeom>
            <a:solidFill>
              <a:schemeClr val="bg2">
                <a:lumMod val="90000"/>
              </a:schemeClr>
            </a:solidFill>
            <a:ln w="38100">
              <a:solidFill>
                <a:srgbClr val="9B4C37"/>
              </a:solidFill>
              <a:round/>
              <a:headEnd/>
              <a:tailEnd type="triangle" w="med" len="med"/>
            </a:ln>
          </p:spPr>
          <p:txBody>
            <a:bodyPr/>
            <a:lstStyle/>
            <a:p>
              <a:pPr>
                <a:defRPr/>
              </a:pPr>
              <a:endParaRPr lang="en-US"/>
            </a:p>
          </p:txBody>
        </p:sp>
      </p:grpSp>
      <p:grpSp>
        <p:nvGrpSpPr>
          <p:cNvPr id="13" name="Group 55"/>
          <p:cNvGrpSpPr>
            <a:grpSpLocks/>
          </p:cNvGrpSpPr>
          <p:nvPr/>
        </p:nvGrpSpPr>
        <p:grpSpPr bwMode="auto">
          <a:xfrm>
            <a:off x="6845808" y="3410712"/>
            <a:ext cx="2590800" cy="1524000"/>
            <a:chOff x="6400800" y="3886200"/>
            <a:chExt cx="2590800" cy="1524000"/>
          </a:xfrm>
          <a:solidFill>
            <a:schemeClr val="bg2">
              <a:lumMod val="50000"/>
            </a:schemeClr>
          </a:solidFill>
        </p:grpSpPr>
        <p:sp>
          <p:nvSpPr>
            <p:cNvPr id="48" name="Cloud 47"/>
            <p:cNvSpPr/>
            <p:nvPr/>
          </p:nvSpPr>
          <p:spPr>
            <a:xfrm>
              <a:off x="6400800" y="4114800"/>
              <a:ext cx="2590800" cy="1295400"/>
            </a:xfrm>
            <a:prstGeom prst="cloud">
              <a:avLst/>
            </a:prstGeom>
            <a:grpFill/>
            <a:ln>
              <a:solidFill>
                <a:srgbClr val="9B4C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hangingPunct="0">
                <a:buFontTx/>
                <a:buChar char="•"/>
                <a:defRPr/>
              </a:pPr>
              <a:r>
                <a:rPr lang="en-US" sz="1200" b="1" dirty="0">
                  <a:solidFill>
                    <a:srgbClr val="FFFF66"/>
                  </a:solidFill>
                  <a:latin typeface="Trebuchet MS" pitchFamily="34" charset="0"/>
                </a:rPr>
                <a:t>Power consumption</a:t>
              </a:r>
            </a:p>
            <a:p>
              <a:pPr eaLnBrk="0" hangingPunct="0">
                <a:buFontTx/>
                <a:buChar char="•"/>
                <a:defRPr/>
              </a:pPr>
              <a:r>
                <a:rPr lang="en-US" sz="1200" b="1" dirty="0">
                  <a:solidFill>
                    <a:srgbClr val="FFFF66"/>
                  </a:solidFill>
                  <a:latin typeface="Trebuchet MS" pitchFamily="34" charset="0"/>
                </a:rPr>
                <a:t>EM Radiations</a:t>
              </a:r>
            </a:p>
            <a:p>
              <a:pPr eaLnBrk="0" hangingPunct="0">
                <a:buFontTx/>
                <a:buChar char="•"/>
                <a:defRPr/>
              </a:pPr>
              <a:r>
                <a:rPr lang="en-US" sz="1200" b="1" dirty="0">
                  <a:solidFill>
                    <a:srgbClr val="FFFF66"/>
                  </a:solidFill>
                  <a:latin typeface="Trebuchet MS" pitchFamily="34" charset="0"/>
                </a:rPr>
                <a:t>Test Methodologies</a:t>
              </a:r>
            </a:p>
            <a:p>
              <a:pPr eaLnBrk="0" hangingPunct="0">
                <a:buFontTx/>
                <a:buChar char="•"/>
                <a:defRPr/>
              </a:pPr>
              <a:r>
                <a:rPr lang="en-US" sz="1200" b="1" dirty="0">
                  <a:solidFill>
                    <a:srgbClr val="FFFF66"/>
                  </a:solidFill>
                  <a:latin typeface="Trebuchet MS" pitchFamily="34" charset="0"/>
                </a:rPr>
                <a:t>Behavior under faults</a:t>
              </a:r>
            </a:p>
          </p:txBody>
        </p:sp>
        <p:cxnSp>
          <p:nvCxnSpPr>
            <p:cNvPr id="51" name="Curved Connector 50"/>
            <p:cNvCxnSpPr/>
            <p:nvPr/>
          </p:nvCxnSpPr>
          <p:spPr>
            <a:xfrm rot="16200000" flipH="1">
              <a:off x="7239000" y="3962400"/>
              <a:ext cx="381000" cy="228600"/>
            </a:xfrm>
            <a:prstGeom prst="curvedConnector3">
              <a:avLst>
                <a:gd name="adj1" fmla="val 50000"/>
              </a:avLst>
            </a:prstGeom>
            <a:grpFill/>
            <a:ln w="38100">
              <a:solidFill>
                <a:srgbClr val="9B4C37"/>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64681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subTnLst>
                                    <p:animClr clrSpc="rgb" dir="cw">
                                      <p:cBhvr override="childStyle">
                                        <p:cTn dur="1" fill="hold" display="0" masterRel="nextClick" afterEffect="1"/>
                                        <p:tgtEl>
                                          <p:spTgt spid="10"/>
                                        </p:tgtEl>
                                        <p:attrNameLst>
                                          <p:attrName>ppt_c</p:attrName>
                                        </p:attrNameLst>
                                      </p:cBhvr>
                                      <p:to>
                                        <a:srgbClr val="FF3300"/>
                                      </p:to>
                                    </p:animClr>
                                  </p:subTnLst>
                                </p:cTn>
                              </p:par>
                            </p:childTnLst>
                          </p:cTn>
                        </p:par>
                      </p:childTnLst>
                    </p:cTn>
                  </p:par>
                  <p:par>
                    <p:cTn id="7" fill="hold">
                      <p:stCondLst>
                        <p:cond delay="indefinite"/>
                      </p:stCondLst>
                      <p:childTnLst>
                        <p:par>
                          <p:cTn id="8" fill="hold">
                            <p:stCondLst>
                              <p:cond delay="0"/>
                            </p:stCondLst>
                            <p:childTnLst>
                              <p:par>
                                <p:cTn id="9" presetID="2" presetClass="entr" presetSubtype="9"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0-#ppt_h/2"/>
                                          </p:val>
                                        </p:tav>
                                        <p:tav tm="100000">
                                          <p:val>
                                            <p:strVal val="#ppt_y"/>
                                          </p:val>
                                        </p:tav>
                                      </p:tavLst>
                                    </p:anim>
                                  </p:childTnLst>
                                  <p:subTnLst>
                                    <p:animClr clrSpc="rgb" dir="cw">
                                      <p:cBhvr override="childStyle">
                                        <p:cTn dur="1" fill="hold" display="0" masterRel="nextClick" afterEffect="1"/>
                                        <p:tgtEl>
                                          <p:spTgt spid="4"/>
                                        </p:tgtEl>
                                        <p:attrNameLst>
                                          <p:attrName>ppt_c</p:attrName>
                                        </p:attrNameLst>
                                      </p:cBhvr>
                                      <p:to>
                                        <a:schemeClr val="folHlink"/>
                                      </p:to>
                                    </p:animClr>
                                  </p:sub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subTnLst>
                                    <p:animClr clrSpc="rgb" dir="cw">
                                      <p:cBhvr override="childStyle">
                                        <p:cTn dur="1" fill="hold" display="0" masterRel="nextClick" afterEffect="1"/>
                                        <p:tgtEl>
                                          <p:spTgt spid="5"/>
                                        </p:tgtEl>
                                        <p:attrNameLst>
                                          <p:attrName>ppt_c</p:attrName>
                                        </p:attrNameLst>
                                      </p:cBhvr>
                                      <p:to>
                                        <a:schemeClr val="folHlink"/>
                                      </p:to>
                                    </p:animClr>
                                  </p:sub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vertical)">
                                      <p:cBhvr>
                                        <p:cTn id="22" dur="500"/>
                                        <p:tgtEl>
                                          <p:spTgt spid="8"/>
                                        </p:tgtEl>
                                      </p:cBhvr>
                                    </p:animEffect>
                                  </p:childTnLst>
                                  <p:subTnLst>
                                    <p:animClr clrSpc="rgb" dir="cw">
                                      <p:cBhvr override="childStyle">
                                        <p:cTn dur="1" fill="hold" display="0" masterRel="nextClick" afterEffect="1"/>
                                        <p:tgtEl>
                                          <p:spTgt spid="8"/>
                                        </p:tgtEl>
                                        <p:attrNameLst>
                                          <p:attrName>ppt_c</p:attrName>
                                        </p:attrNameLst>
                                      </p:cBhvr>
                                      <p:to>
                                        <a:schemeClr val="folHlink"/>
                                      </p:to>
                                    </p:animClr>
                                  </p:sub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ox(in)">
                                      <p:cBhvr>
                                        <p:cTn id="27" dur="500"/>
                                        <p:tgtEl>
                                          <p:spTgt spid="6"/>
                                        </p:tgtEl>
                                      </p:cBhvr>
                                    </p:animEffect>
                                  </p:childTnLst>
                                  <p:subTnLst>
                                    <p:animClr clrSpc="rgb" dir="cw">
                                      <p:cBhvr override="childStyle">
                                        <p:cTn dur="1" fill="hold" display="0" masterRel="nextClick" afterEffect="1"/>
                                        <p:tgtEl>
                                          <p:spTgt spid="6"/>
                                        </p:tgtEl>
                                        <p:attrNameLst>
                                          <p:attrName>ppt_c</p:attrName>
                                        </p:attrNameLst>
                                      </p:cBhvr>
                                      <p:to>
                                        <a:schemeClr val="folHlink"/>
                                      </p:to>
                                    </p:animClr>
                                  </p:sub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ox(in)">
                                      <p:cBhvr>
                                        <p:cTn id="32" dur="500"/>
                                        <p:tgtEl>
                                          <p:spTgt spid="9"/>
                                        </p:tgtEl>
                                      </p:cBhvr>
                                    </p:animEffect>
                                  </p:childTnLst>
                                  <p:subTnLst>
                                    <p:animClr clrSpc="rgb" dir="cw">
                                      <p:cBhvr override="childStyle">
                                        <p:cTn dur="1" fill="hold" display="0" masterRel="nextClick" afterEffect="1"/>
                                        <p:tgtEl>
                                          <p:spTgt spid="9"/>
                                        </p:tgtEl>
                                        <p:attrNameLst>
                                          <p:attrName>ppt_c</p:attrName>
                                        </p:attrNameLst>
                                      </p:cBhvr>
                                      <p:to>
                                        <a:schemeClr val="folHlink"/>
                                      </p:to>
                                    </p:animClr>
                                  </p:subTnLst>
                                </p:cTn>
                              </p:par>
                            </p:childTnLst>
                          </p:cTn>
                        </p:par>
                      </p:childTnLst>
                    </p:cTn>
                  </p:par>
                  <p:par>
                    <p:cTn id="33" fill="hold">
                      <p:stCondLst>
                        <p:cond delay="indefinite"/>
                      </p:stCondLst>
                      <p:childTnLst>
                        <p:par>
                          <p:cTn id="34" fill="hold">
                            <p:stCondLst>
                              <p:cond delay="0"/>
                            </p:stCondLst>
                            <p:childTnLst>
                              <p:par>
                                <p:cTn id="35" presetID="2" presetClass="entr" presetSubtype="9"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0-#ppt_w/2"/>
                                          </p:val>
                                        </p:tav>
                                        <p:tav tm="100000">
                                          <p:val>
                                            <p:strVal val="#ppt_x"/>
                                          </p:val>
                                        </p:tav>
                                      </p:tavLst>
                                    </p:anim>
                                    <p:anim calcmode="lin" valueType="num">
                                      <p:cBhvr additive="base">
                                        <p:cTn id="38" dur="500" fill="hold"/>
                                        <p:tgtEl>
                                          <p:spTgt spid="7"/>
                                        </p:tgtEl>
                                        <p:attrNameLst>
                                          <p:attrName>ppt_y</p:attrName>
                                        </p:attrNameLst>
                                      </p:cBhvr>
                                      <p:tavLst>
                                        <p:tav tm="0">
                                          <p:val>
                                            <p:strVal val="0-#ppt_h/2"/>
                                          </p:val>
                                        </p:tav>
                                        <p:tav tm="100000">
                                          <p:val>
                                            <p:strVal val="#ppt_y"/>
                                          </p:val>
                                        </p:tav>
                                      </p:tavLst>
                                    </p:anim>
                                  </p:childTnLst>
                                  <p:subTnLst>
                                    <p:animClr clrSpc="rgb" dir="cw">
                                      <p:cBhvr override="childStyle">
                                        <p:cTn dur="1" fill="hold" display="0" masterRel="nextClick" afterEffect="1"/>
                                        <p:tgtEl>
                                          <p:spTgt spid="7"/>
                                        </p:tgtEl>
                                        <p:attrNameLst>
                                          <p:attrName>ppt_c</p:attrName>
                                        </p:attrNameLst>
                                      </p:cBhvr>
                                      <p:to>
                                        <a:schemeClr val="hlink"/>
                                      </p:to>
                                    </p:animClr>
                                  </p:sub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203807"/>
                                        </p:tgtEl>
                                        <p:attrNameLst>
                                          <p:attrName>style.visibility</p:attrName>
                                        </p:attrNameLst>
                                      </p:cBhvr>
                                      <p:to>
                                        <p:strVal val="visible"/>
                                      </p:to>
                                    </p:set>
                                    <p:animEffect transition="in" filter="dissolve">
                                      <p:cBhvr>
                                        <p:cTn id="43" dur="500"/>
                                        <p:tgtEl>
                                          <p:spTgt spid="203807"/>
                                        </p:tgtEl>
                                      </p:cBhvr>
                                    </p:animEffect>
                                  </p:childTnLst>
                                  <p:subTnLst>
                                    <p:animClr clrSpc="rgb" dir="cw">
                                      <p:cBhvr override="childStyle">
                                        <p:cTn dur="1" fill="hold" display="0" masterRel="nextClick" afterEffect="1"/>
                                        <p:tgtEl>
                                          <p:spTgt spid="203807"/>
                                        </p:tgtEl>
                                        <p:attrNameLst>
                                          <p:attrName>ppt_c</p:attrName>
                                        </p:attrNameLst>
                                      </p:cBhvr>
                                      <p:to>
                                        <a:schemeClr val="hlink"/>
                                      </p:to>
                                    </p:animClr>
                                  </p:subTnLst>
                                </p:cTn>
                              </p:par>
                            </p:childTnLst>
                          </p:cTn>
                        </p:par>
                      </p:childTnLst>
                    </p:cTn>
                  </p:par>
                  <p:par>
                    <p:cTn id="44" fill="hold">
                      <p:stCondLst>
                        <p:cond delay="indefinite"/>
                      </p:stCondLst>
                      <p:childTnLst>
                        <p:par>
                          <p:cTn id="45" fill="hold">
                            <p:stCondLst>
                              <p:cond delay="0"/>
                            </p:stCondLst>
                            <p:childTnLst>
                              <p:par>
                                <p:cTn id="46" presetID="5" presetClass="entr" presetSubtype="5" fill="hold" grpId="0" nodeType="clickEffect">
                                  <p:stCondLst>
                                    <p:cond delay="0"/>
                                  </p:stCondLst>
                                  <p:childTnLst>
                                    <p:set>
                                      <p:cBhvr>
                                        <p:cTn id="47" dur="1" fill="hold">
                                          <p:stCondLst>
                                            <p:cond delay="0"/>
                                          </p:stCondLst>
                                        </p:cTn>
                                        <p:tgtEl>
                                          <p:spTgt spid="203778"/>
                                        </p:tgtEl>
                                        <p:attrNameLst>
                                          <p:attrName>style.visibility</p:attrName>
                                        </p:attrNameLst>
                                      </p:cBhvr>
                                      <p:to>
                                        <p:strVal val="visible"/>
                                      </p:to>
                                    </p:set>
                                    <p:animEffect transition="in" filter="checkerboard(down)">
                                      <p:cBhvr>
                                        <p:cTn id="48" dur="500"/>
                                        <p:tgtEl>
                                          <p:spTgt spid="203778"/>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blinds(horizontal)">
                                      <p:cBhvr>
                                        <p:cTn id="53" dur="500"/>
                                        <p:tgtEl>
                                          <p:spTgt spid="11"/>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nodeType="click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blinds(horizontal)">
                                      <p:cBhvr>
                                        <p:cTn id="58" dur="500"/>
                                        <p:tgtEl>
                                          <p:spTgt spid="12"/>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blinds(horizontal)">
                                      <p:cBhvr>
                                        <p:cTn id="6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78" grpId="0" animBg="1"/>
      <p:bldP spid="203807"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02" name="Picture 2"/>
          <p:cNvPicPr>
            <a:picLocks noChangeAspect="1" noChangeArrowheads="1"/>
          </p:cNvPicPr>
          <p:nvPr/>
        </p:nvPicPr>
        <p:blipFill>
          <a:blip r:embed="rId3"/>
          <a:srcRect/>
          <a:stretch>
            <a:fillRect/>
          </a:stretch>
        </p:blipFill>
        <p:spPr bwMode="auto">
          <a:xfrm>
            <a:off x="3456432" y="4268915"/>
            <a:ext cx="5486400" cy="804862"/>
          </a:xfrm>
          <a:prstGeom prst="rect">
            <a:avLst/>
          </a:prstGeom>
          <a:noFill/>
          <a:ln w="9525">
            <a:noFill/>
            <a:miter lim="800000"/>
            <a:headEnd/>
            <a:tailEnd/>
          </a:ln>
        </p:spPr>
      </p:pic>
      <p:sp>
        <p:nvSpPr>
          <p:cNvPr id="204803" name="Text Box 3"/>
          <p:cNvSpPr txBox="1">
            <a:spLocks noChangeArrowheads="1"/>
          </p:cNvSpPr>
          <p:nvPr/>
        </p:nvSpPr>
        <p:spPr bwMode="auto">
          <a:xfrm>
            <a:off x="1094232" y="4232403"/>
            <a:ext cx="2286000" cy="708025"/>
          </a:xfrm>
          <a:prstGeom prst="rect">
            <a:avLst/>
          </a:prstGeom>
          <a:solidFill>
            <a:schemeClr val="accent2">
              <a:lumMod val="60000"/>
              <a:lumOff val="40000"/>
            </a:schemeClr>
          </a:solidFill>
          <a:ln w="9525">
            <a:solidFill>
              <a:schemeClr val="accent2">
                <a:lumMod val="75000"/>
              </a:schemeClr>
            </a:solidFill>
            <a:miter lim="800000"/>
            <a:headEnd/>
            <a:tailEnd/>
          </a:ln>
          <a:effectLst>
            <a:softEdge rad="63500"/>
          </a:effectLst>
        </p:spPr>
        <p:txBody>
          <a:bodyPr>
            <a:spAutoFit/>
          </a:bodyPr>
          <a:lstStyle/>
          <a:p>
            <a:pPr algn="ctr" eaLnBrk="0" hangingPunct="0">
              <a:spcBef>
                <a:spcPct val="50000"/>
              </a:spcBef>
              <a:defRPr/>
            </a:pPr>
            <a:r>
              <a:rPr lang="en-US" altLang="ja-JP" sz="2000" b="1" dirty="0">
                <a:solidFill>
                  <a:schemeClr val="tx2"/>
                </a:solidFill>
              </a:rPr>
              <a:t>Power consumption</a:t>
            </a:r>
          </a:p>
        </p:txBody>
      </p:sp>
      <p:sp>
        <p:nvSpPr>
          <p:cNvPr id="204804" name="Rectangle 4"/>
          <p:cNvSpPr>
            <a:spLocks noGrp="1"/>
          </p:cNvSpPr>
          <p:nvPr>
            <p:ph type="title" idx="4294967295"/>
          </p:nvPr>
        </p:nvSpPr>
        <p:spPr bwMode="auto">
          <a:xfrm>
            <a:off x="109728" y="457200"/>
            <a:ext cx="10558272" cy="762000"/>
          </a:xfrm>
        </p:spPr>
        <p:txBody>
          <a:bodyPr>
            <a:normAutofit fontScale="90000"/>
          </a:bodyPr>
          <a:lstStyle/>
          <a:p>
            <a:pPr>
              <a:defRPr/>
            </a:pPr>
            <a:r>
              <a:rPr lang="en-US" altLang="ja-JP" sz="3900" dirty="0">
                <a:solidFill>
                  <a:schemeClr val="tx2"/>
                </a:solidFill>
                <a:effectLst>
                  <a:outerShdw blurRad="38100" dist="38100" dir="2700000" algn="tl">
                    <a:srgbClr val="000000">
                      <a:alpha val="43137"/>
                    </a:srgbClr>
                  </a:outerShdw>
                </a:effectLst>
                <a:latin typeface="Gill Sans MT" pitchFamily="34" charset="0"/>
              </a:rPr>
              <a:t>Strong cryptographic algorithms are just the beginning!</a:t>
            </a:r>
          </a:p>
        </p:txBody>
      </p:sp>
      <p:sp>
        <p:nvSpPr>
          <p:cNvPr id="26631" name="AutoShape 5"/>
          <p:cNvSpPr>
            <a:spLocks noChangeArrowheads="1"/>
          </p:cNvSpPr>
          <p:nvPr/>
        </p:nvSpPr>
        <p:spPr bwMode="auto">
          <a:xfrm>
            <a:off x="5334445" y="1270127"/>
            <a:ext cx="2438400" cy="2063750"/>
          </a:xfrm>
          <a:prstGeom prst="roundRect">
            <a:avLst>
              <a:gd name="adj" fmla="val 16667"/>
            </a:avLst>
          </a:prstGeom>
          <a:solidFill>
            <a:srgbClr val="FF9900"/>
          </a:solidFill>
          <a:ln w="38100">
            <a:solidFill>
              <a:schemeClr val="tx1"/>
            </a:solidFill>
            <a:round/>
            <a:headEnd/>
            <a:tailEnd/>
          </a:ln>
        </p:spPr>
        <p:txBody>
          <a:bodyPr wrap="none" anchor="ctr"/>
          <a:lstStyle/>
          <a:p>
            <a:pPr algn="ctr" eaLnBrk="0" hangingPunct="0"/>
            <a:endParaRPr lang="en-US" altLang="ja-JP" sz="2000" b="1"/>
          </a:p>
        </p:txBody>
      </p:sp>
      <p:sp>
        <p:nvSpPr>
          <p:cNvPr id="26632" name="Line 6"/>
          <p:cNvSpPr>
            <a:spLocks noChangeShapeType="1"/>
          </p:cNvSpPr>
          <p:nvPr/>
        </p:nvSpPr>
        <p:spPr bwMode="auto">
          <a:xfrm>
            <a:off x="5991670" y="1270127"/>
            <a:ext cx="0" cy="2063750"/>
          </a:xfrm>
          <a:prstGeom prst="line">
            <a:avLst/>
          </a:prstGeom>
          <a:noFill/>
          <a:ln w="19050">
            <a:solidFill>
              <a:schemeClr val="tx1"/>
            </a:solidFill>
            <a:round/>
            <a:headEnd/>
            <a:tailEnd/>
          </a:ln>
        </p:spPr>
        <p:txBody>
          <a:bodyPr/>
          <a:lstStyle/>
          <a:p>
            <a:endParaRPr lang="en-US"/>
          </a:p>
        </p:txBody>
      </p:sp>
      <p:sp>
        <p:nvSpPr>
          <p:cNvPr id="26633" name="Line 7"/>
          <p:cNvSpPr>
            <a:spLocks noChangeShapeType="1"/>
          </p:cNvSpPr>
          <p:nvPr/>
        </p:nvSpPr>
        <p:spPr bwMode="auto">
          <a:xfrm>
            <a:off x="5334446" y="1703515"/>
            <a:ext cx="657225" cy="0"/>
          </a:xfrm>
          <a:prstGeom prst="line">
            <a:avLst/>
          </a:prstGeom>
          <a:noFill/>
          <a:ln w="19050">
            <a:solidFill>
              <a:schemeClr val="tx1"/>
            </a:solidFill>
            <a:round/>
            <a:headEnd/>
            <a:tailEnd/>
          </a:ln>
        </p:spPr>
        <p:txBody>
          <a:bodyPr/>
          <a:lstStyle/>
          <a:p>
            <a:endParaRPr lang="en-US"/>
          </a:p>
        </p:txBody>
      </p:sp>
      <p:sp>
        <p:nvSpPr>
          <p:cNvPr id="26634" name="Line 8"/>
          <p:cNvSpPr>
            <a:spLocks noChangeShapeType="1"/>
          </p:cNvSpPr>
          <p:nvPr/>
        </p:nvSpPr>
        <p:spPr bwMode="auto">
          <a:xfrm>
            <a:off x="5334446" y="2640140"/>
            <a:ext cx="657225" cy="0"/>
          </a:xfrm>
          <a:prstGeom prst="line">
            <a:avLst/>
          </a:prstGeom>
          <a:noFill/>
          <a:ln w="19050">
            <a:solidFill>
              <a:schemeClr val="tx1"/>
            </a:solidFill>
            <a:round/>
            <a:headEnd/>
            <a:tailEnd/>
          </a:ln>
        </p:spPr>
        <p:txBody>
          <a:bodyPr/>
          <a:lstStyle/>
          <a:p>
            <a:endParaRPr lang="en-US"/>
          </a:p>
        </p:txBody>
      </p:sp>
      <p:sp>
        <p:nvSpPr>
          <p:cNvPr id="26635" name="Line 9"/>
          <p:cNvSpPr>
            <a:spLocks noChangeShapeType="1"/>
          </p:cNvSpPr>
          <p:nvPr/>
        </p:nvSpPr>
        <p:spPr bwMode="auto">
          <a:xfrm>
            <a:off x="5334446" y="2171827"/>
            <a:ext cx="657225" cy="0"/>
          </a:xfrm>
          <a:prstGeom prst="line">
            <a:avLst/>
          </a:prstGeom>
          <a:noFill/>
          <a:ln w="19050">
            <a:solidFill>
              <a:schemeClr val="tx1"/>
            </a:solidFill>
            <a:round/>
            <a:headEnd/>
            <a:tailEnd/>
          </a:ln>
        </p:spPr>
        <p:txBody>
          <a:bodyPr/>
          <a:lstStyle/>
          <a:p>
            <a:endParaRPr lang="en-US"/>
          </a:p>
        </p:txBody>
      </p:sp>
      <p:sp>
        <p:nvSpPr>
          <p:cNvPr id="26636" name="Line 10"/>
          <p:cNvSpPr>
            <a:spLocks noChangeShapeType="1"/>
          </p:cNvSpPr>
          <p:nvPr/>
        </p:nvSpPr>
        <p:spPr bwMode="auto">
          <a:xfrm>
            <a:off x="7115620" y="1703516"/>
            <a:ext cx="0" cy="1500187"/>
          </a:xfrm>
          <a:prstGeom prst="line">
            <a:avLst/>
          </a:prstGeom>
          <a:noFill/>
          <a:ln w="19050">
            <a:solidFill>
              <a:schemeClr val="tx1"/>
            </a:solidFill>
            <a:round/>
            <a:headEnd/>
            <a:tailEnd/>
          </a:ln>
        </p:spPr>
        <p:txBody>
          <a:bodyPr/>
          <a:lstStyle/>
          <a:p>
            <a:endParaRPr lang="en-US"/>
          </a:p>
        </p:txBody>
      </p:sp>
      <p:sp>
        <p:nvSpPr>
          <p:cNvPr id="26637" name="Line 11"/>
          <p:cNvSpPr>
            <a:spLocks noChangeShapeType="1"/>
          </p:cNvSpPr>
          <p:nvPr/>
        </p:nvSpPr>
        <p:spPr bwMode="auto">
          <a:xfrm>
            <a:off x="7115621" y="1716215"/>
            <a:ext cx="657225" cy="0"/>
          </a:xfrm>
          <a:prstGeom prst="line">
            <a:avLst/>
          </a:prstGeom>
          <a:noFill/>
          <a:ln w="19050">
            <a:solidFill>
              <a:schemeClr val="tx1"/>
            </a:solidFill>
            <a:round/>
            <a:headEnd/>
            <a:tailEnd/>
          </a:ln>
        </p:spPr>
        <p:txBody>
          <a:bodyPr/>
          <a:lstStyle/>
          <a:p>
            <a:endParaRPr lang="en-US"/>
          </a:p>
        </p:txBody>
      </p:sp>
      <p:sp>
        <p:nvSpPr>
          <p:cNvPr id="26638" name="Line 12"/>
          <p:cNvSpPr>
            <a:spLocks noChangeShapeType="1"/>
          </p:cNvSpPr>
          <p:nvPr/>
        </p:nvSpPr>
        <p:spPr bwMode="auto">
          <a:xfrm>
            <a:off x="7115621" y="2640140"/>
            <a:ext cx="657225" cy="0"/>
          </a:xfrm>
          <a:prstGeom prst="line">
            <a:avLst/>
          </a:prstGeom>
          <a:noFill/>
          <a:ln w="19050">
            <a:solidFill>
              <a:schemeClr val="tx1"/>
            </a:solidFill>
            <a:round/>
            <a:headEnd/>
            <a:tailEnd/>
          </a:ln>
        </p:spPr>
        <p:txBody>
          <a:bodyPr/>
          <a:lstStyle/>
          <a:p>
            <a:endParaRPr lang="en-US"/>
          </a:p>
        </p:txBody>
      </p:sp>
      <p:sp>
        <p:nvSpPr>
          <p:cNvPr id="26639" name="Line 13"/>
          <p:cNvSpPr>
            <a:spLocks noChangeShapeType="1"/>
          </p:cNvSpPr>
          <p:nvPr/>
        </p:nvSpPr>
        <p:spPr bwMode="auto">
          <a:xfrm>
            <a:off x="7115621" y="2171827"/>
            <a:ext cx="657225" cy="0"/>
          </a:xfrm>
          <a:prstGeom prst="line">
            <a:avLst/>
          </a:prstGeom>
          <a:noFill/>
          <a:ln w="19050">
            <a:solidFill>
              <a:schemeClr val="tx1"/>
            </a:solidFill>
            <a:round/>
            <a:headEnd/>
            <a:tailEnd/>
          </a:ln>
        </p:spPr>
        <p:txBody>
          <a:bodyPr/>
          <a:lstStyle/>
          <a:p>
            <a:endParaRPr lang="en-US"/>
          </a:p>
        </p:txBody>
      </p:sp>
      <p:pic>
        <p:nvPicPr>
          <p:cNvPr id="26640" name="Picture 14"/>
          <p:cNvPicPr>
            <a:picLocks noChangeAspect="1" noChangeArrowheads="1"/>
          </p:cNvPicPr>
          <p:nvPr/>
        </p:nvPicPr>
        <p:blipFill>
          <a:blip r:embed="rId4"/>
          <a:srcRect/>
          <a:stretch>
            <a:fillRect/>
          </a:stretch>
        </p:blipFill>
        <p:spPr bwMode="auto">
          <a:xfrm>
            <a:off x="1627632" y="1749552"/>
            <a:ext cx="1524000" cy="1016000"/>
          </a:xfrm>
          <a:prstGeom prst="rect">
            <a:avLst/>
          </a:prstGeom>
          <a:noFill/>
          <a:ln w="9525">
            <a:noFill/>
            <a:miter lim="800000"/>
            <a:headEnd/>
            <a:tailEnd/>
          </a:ln>
        </p:spPr>
      </p:pic>
      <p:sp>
        <p:nvSpPr>
          <p:cNvPr id="204815" name="AutoShape 15"/>
          <p:cNvSpPr>
            <a:spLocks noChangeArrowheads="1"/>
          </p:cNvSpPr>
          <p:nvPr/>
        </p:nvSpPr>
        <p:spPr bwMode="auto">
          <a:xfrm>
            <a:off x="3380232" y="1139952"/>
            <a:ext cx="2209800" cy="685800"/>
          </a:xfrm>
          <a:prstGeom prst="rightArrow">
            <a:avLst>
              <a:gd name="adj1" fmla="val 50000"/>
              <a:gd name="adj2" fmla="val 80556"/>
            </a:avLst>
          </a:prstGeom>
          <a:solidFill>
            <a:schemeClr val="bg1"/>
          </a:solidFill>
          <a:ln w="9525">
            <a:solidFill>
              <a:schemeClr val="tx1"/>
            </a:solidFill>
            <a:miter lim="800000"/>
            <a:headEnd/>
            <a:tailEnd/>
          </a:ln>
        </p:spPr>
        <p:txBody>
          <a:bodyPr wrap="none" anchor="ctr"/>
          <a:lstStyle/>
          <a:p>
            <a:pPr algn="ctr" eaLnBrk="0" hangingPunct="0"/>
            <a:r>
              <a:rPr lang="en-US" altLang="ja-JP" b="1"/>
              <a:t>Data input</a:t>
            </a:r>
          </a:p>
        </p:txBody>
      </p:sp>
      <p:sp>
        <p:nvSpPr>
          <p:cNvPr id="204816" name="AutoShape 16"/>
          <p:cNvSpPr>
            <a:spLocks noChangeArrowheads="1"/>
          </p:cNvSpPr>
          <p:nvPr/>
        </p:nvSpPr>
        <p:spPr bwMode="auto">
          <a:xfrm flipH="1">
            <a:off x="3227832" y="1825752"/>
            <a:ext cx="2209800" cy="685800"/>
          </a:xfrm>
          <a:prstGeom prst="rightArrow">
            <a:avLst>
              <a:gd name="adj1" fmla="val 50000"/>
              <a:gd name="adj2" fmla="val 80556"/>
            </a:avLst>
          </a:prstGeom>
          <a:solidFill>
            <a:schemeClr val="bg1"/>
          </a:solidFill>
          <a:ln w="9525">
            <a:solidFill>
              <a:schemeClr val="tx1"/>
            </a:solidFill>
            <a:miter lim="800000"/>
            <a:headEnd/>
            <a:tailEnd/>
          </a:ln>
        </p:spPr>
        <p:txBody>
          <a:bodyPr wrap="none" anchor="ctr"/>
          <a:lstStyle/>
          <a:p>
            <a:pPr algn="ctr" eaLnBrk="0" hangingPunct="0"/>
            <a:r>
              <a:rPr lang="en-US" altLang="ja-JP" b="1"/>
              <a:t>Data output</a:t>
            </a:r>
          </a:p>
        </p:txBody>
      </p:sp>
      <p:sp>
        <p:nvSpPr>
          <p:cNvPr id="26643" name="Text Box 17"/>
          <p:cNvSpPr txBox="1">
            <a:spLocks noChangeArrowheads="1"/>
          </p:cNvSpPr>
          <p:nvPr/>
        </p:nvSpPr>
        <p:spPr bwMode="auto">
          <a:xfrm>
            <a:off x="1703832" y="1368553"/>
            <a:ext cx="1295400" cy="396875"/>
          </a:xfrm>
          <a:prstGeom prst="rect">
            <a:avLst/>
          </a:prstGeom>
          <a:noFill/>
          <a:ln w="9525">
            <a:noFill/>
            <a:miter lim="800000"/>
            <a:headEnd/>
            <a:tailEnd/>
          </a:ln>
        </p:spPr>
        <p:txBody>
          <a:bodyPr>
            <a:spAutoFit/>
          </a:bodyPr>
          <a:lstStyle/>
          <a:p>
            <a:pPr algn="ctr" eaLnBrk="0" hangingPunct="0">
              <a:spcBef>
                <a:spcPct val="50000"/>
              </a:spcBef>
            </a:pPr>
            <a:r>
              <a:rPr lang="en-US" altLang="ja-JP" sz="2000" b="1"/>
              <a:t>Terminal</a:t>
            </a:r>
          </a:p>
        </p:txBody>
      </p:sp>
      <p:sp>
        <p:nvSpPr>
          <p:cNvPr id="26644" name="Text Box 18"/>
          <p:cNvSpPr txBox="1">
            <a:spLocks noChangeArrowheads="1"/>
          </p:cNvSpPr>
          <p:nvPr/>
        </p:nvSpPr>
        <p:spPr bwMode="auto">
          <a:xfrm>
            <a:off x="5894832" y="1428878"/>
            <a:ext cx="1295400" cy="396875"/>
          </a:xfrm>
          <a:prstGeom prst="rect">
            <a:avLst/>
          </a:prstGeom>
          <a:noFill/>
          <a:ln w="9525">
            <a:noFill/>
            <a:miter lim="800000"/>
            <a:headEnd/>
            <a:tailEnd/>
          </a:ln>
        </p:spPr>
        <p:txBody>
          <a:bodyPr>
            <a:spAutoFit/>
          </a:bodyPr>
          <a:lstStyle/>
          <a:p>
            <a:pPr algn="ctr" eaLnBrk="0" hangingPunct="0">
              <a:spcBef>
                <a:spcPct val="50000"/>
              </a:spcBef>
            </a:pPr>
            <a:r>
              <a:rPr lang="en-US" altLang="ja-JP" sz="2000" b="1"/>
              <a:t>IC chip</a:t>
            </a:r>
          </a:p>
        </p:txBody>
      </p:sp>
      <p:sp>
        <p:nvSpPr>
          <p:cNvPr id="204819" name="AutoShape 19"/>
          <p:cNvSpPr>
            <a:spLocks noChangeArrowheads="1"/>
          </p:cNvSpPr>
          <p:nvPr/>
        </p:nvSpPr>
        <p:spPr bwMode="auto">
          <a:xfrm>
            <a:off x="3380232" y="2511552"/>
            <a:ext cx="2209800" cy="685800"/>
          </a:xfrm>
          <a:prstGeom prst="rightArrow">
            <a:avLst>
              <a:gd name="adj1" fmla="val 50000"/>
              <a:gd name="adj2" fmla="val 80556"/>
            </a:avLst>
          </a:prstGeom>
          <a:solidFill>
            <a:schemeClr val="accent2">
              <a:lumMod val="40000"/>
              <a:lumOff val="60000"/>
            </a:schemeClr>
          </a:solidFill>
          <a:ln w="9525">
            <a:noFill/>
            <a:miter lim="800000"/>
            <a:headEnd/>
            <a:tailEnd/>
          </a:ln>
        </p:spPr>
        <p:txBody>
          <a:bodyPr wrap="none" anchor="ctr"/>
          <a:lstStyle/>
          <a:p>
            <a:pPr algn="ctr" eaLnBrk="0" hangingPunct="0">
              <a:defRPr/>
            </a:pPr>
            <a:r>
              <a:rPr lang="en-US" altLang="ja-JP" b="1">
                <a:solidFill>
                  <a:srgbClr val="9B4C37"/>
                </a:solidFill>
              </a:rPr>
              <a:t>Power supply</a:t>
            </a:r>
          </a:p>
        </p:txBody>
      </p:sp>
      <p:sp>
        <p:nvSpPr>
          <p:cNvPr id="204820" name="Text Box 20"/>
          <p:cNvSpPr txBox="1">
            <a:spLocks noChangeArrowheads="1"/>
          </p:cNvSpPr>
          <p:nvPr/>
        </p:nvSpPr>
        <p:spPr bwMode="auto">
          <a:xfrm>
            <a:off x="6123432" y="2406778"/>
            <a:ext cx="914400" cy="214313"/>
          </a:xfrm>
          <a:prstGeom prst="rect">
            <a:avLst/>
          </a:prstGeom>
          <a:solidFill>
            <a:schemeClr val="bg1"/>
          </a:solidFill>
          <a:ln w="9525">
            <a:noFill/>
            <a:miter lim="800000"/>
            <a:headEnd/>
            <a:tailEnd/>
          </a:ln>
        </p:spPr>
        <p:txBody>
          <a:bodyPr>
            <a:spAutoFit/>
          </a:bodyPr>
          <a:lstStyle/>
          <a:p>
            <a:pPr eaLnBrk="0" hangingPunct="0">
              <a:spcBef>
                <a:spcPct val="50000"/>
              </a:spcBef>
            </a:pPr>
            <a:r>
              <a:rPr lang="en-US" altLang="ja-JP" sz="800"/>
              <a:t>00111…</a:t>
            </a:r>
          </a:p>
        </p:txBody>
      </p:sp>
      <p:grpSp>
        <p:nvGrpSpPr>
          <p:cNvPr id="2" name="Group 21"/>
          <p:cNvGrpSpPr>
            <a:grpSpLocks/>
          </p:cNvGrpSpPr>
          <p:nvPr/>
        </p:nvGrpSpPr>
        <p:grpSpPr bwMode="auto">
          <a:xfrm>
            <a:off x="2222946" y="3016377"/>
            <a:ext cx="5500687" cy="1155700"/>
            <a:chOff x="1239" y="1912"/>
            <a:chExt cx="3465" cy="728"/>
          </a:xfrm>
        </p:grpSpPr>
        <p:sp>
          <p:nvSpPr>
            <p:cNvPr id="25650" name="Line 22"/>
            <p:cNvSpPr>
              <a:spLocks noChangeShapeType="1"/>
            </p:cNvSpPr>
            <p:nvPr/>
          </p:nvSpPr>
          <p:spPr bwMode="auto">
            <a:xfrm>
              <a:off x="2448" y="1912"/>
              <a:ext cx="192" cy="728"/>
            </a:xfrm>
            <a:prstGeom prst="line">
              <a:avLst/>
            </a:prstGeom>
            <a:noFill/>
            <a:ln w="76200">
              <a:solidFill>
                <a:schemeClr val="tx2">
                  <a:lumMod val="60000"/>
                  <a:lumOff val="40000"/>
                </a:schemeClr>
              </a:solidFill>
              <a:prstDash val="sysDot"/>
              <a:round/>
              <a:headEnd/>
              <a:tailEnd type="triangle" w="med" len="sm"/>
            </a:ln>
          </p:spPr>
          <p:txBody>
            <a:bodyPr/>
            <a:lstStyle/>
            <a:p>
              <a:pPr>
                <a:defRPr/>
              </a:pPr>
              <a:endParaRPr lang="en-US"/>
            </a:p>
          </p:txBody>
        </p:sp>
        <p:sp>
          <p:nvSpPr>
            <p:cNvPr id="26678" name="Text Box 23"/>
            <p:cNvSpPr txBox="1">
              <a:spLocks noChangeArrowheads="1"/>
            </p:cNvSpPr>
            <p:nvPr/>
          </p:nvSpPr>
          <p:spPr bwMode="auto">
            <a:xfrm>
              <a:off x="1239" y="2102"/>
              <a:ext cx="1353" cy="442"/>
            </a:xfrm>
            <a:prstGeom prst="rect">
              <a:avLst/>
            </a:prstGeom>
            <a:noFill/>
            <a:ln w="9525">
              <a:noFill/>
              <a:miter lim="800000"/>
              <a:headEnd/>
              <a:tailEnd/>
            </a:ln>
          </p:spPr>
          <p:txBody>
            <a:bodyPr>
              <a:spAutoFit/>
            </a:bodyPr>
            <a:lstStyle/>
            <a:p>
              <a:pPr algn="ctr" eaLnBrk="0" hangingPunct="0"/>
              <a:r>
                <a:rPr lang="en-US" altLang="ja-JP" sz="2000" b="1">
                  <a:solidFill>
                    <a:srgbClr val="9B4C37"/>
                  </a:solidFill>
                </a:rPr>
                <a:t>Measure power consumption</a:t>
              </a:r>
            </a:p>
          </p:txBody>
        </p:sp>
        <p:sp>
          <p:nvSpPr>
            <p:cNvPr id="26679" name="Text Box 24"/>
            <p:cNvSpPr txBox="1">
              <a:spLocks noChangeArrowheads="1"/>
            </p:cNvSpPr>
            <p:nvPr/>
          </p:nvSpPr>
          <p:spPr bwMode="auto">
            <a:xfrm>
              <a:off x="2592" y="2112"/>
              <a:ext cx="2112" cy="442"/>
            </a:xfrm>
            <a:prstGeom prst="rect">
              <a:avLst/>
            </a:prstGeom>
            <a:noFill/>
            <a:ln w="9525">
              <a:noFill/>
              <a:miter lim="800000"/>
              <a:headEnd/>
              <a:tailEnd/>
            </a:ln>
          </p:spPr>
          <p:txBody>
            <a:bodyPr>
              <a:spAutoFit/>
            </a:bodyPr>
            <a:lstStyle/>
            <a:p>
              <a:pPr algn="ctr" eaLnBrk="0" hangingPunct="0"/>
              <a:r>
                <a:rPr lang="en-US" altLang="ja-JP" sz="2000" b="1">
                  <a:solidFill>
                    <a:srgbClr val="9B4C37"/>
                  </a:solidFill>
                </a:rPr>
                <a:t>Guess secret information stored on IC chip memory</a:t>
              </a:r>
            </a:p>
          </p:txBody>
        </p:sp>
      </p:grpSp>
      <p:sp>
        <p:nvSpPr>
          <p:cNvPr id="204825" name="Text Box 25"/>
          <p:cNvSpPr txBox="1">
            <a:spLocks noChangeArrowheads="1"/>
          </p:cNvSpPr>
          <p:nvPr/>
        </p:nvSpPr>
        <p:spPr bwMode="auto">
          <a:xfrm>
            <a:off x="3456432" y="5524627"/>
            <a:ext cx="5638800" cy="476250"/>
          </a:xfrm>
          <a:prstGeom prst="rect">
            <a:avLst/>
          </a:prstGeom>
          <a:solidFill>
            <a:schemeClr val="bg1"/>
          </a:solidFill>
          <a:ln w="19050">
            <a:solidFill>
              <a:schemeClr val="tx1"/>
            </a:solidFill>
            <a:miter lim="800000"/>
            <a:headEnd/>
            <a:tailEnd/>
          </a:ln>
        </p:spPr>
        <p:txBody>
          <a:bodyPr lIns="90000" tIns="46800" rIns="90000" bIns="46800">
            <a:spAutoFit/>
          </a:bodyPr>
          <a:lstStyle/>
          <a:p>
            <a:pPr>
              <a:spcBef>
                <a:spcPct val="50000"/>
              </a:spcBef>
            </a:pPr>
            <a:r>
              <a:rPr kumimoji="1" lang="en-US" altLang="ja-JP" sz="2400">
                <a:latin typeface="Impact" pitchFamily="34" charset="0"/>
                <a:ea typeface="HGPSoeiKakugothicUB" pitchFamily="50" charset="-128"/>
              </a:rPr>
              <a:t>           </a:t>
            </a:r>
            <a:r>
              <a:rPr kumimoji="1" lang="en-US" altLang="ja-JP" sz="2400">
                <a:solidFill>
                  <a:srgbClr val="0066FF"/>
                </a:solidFill>
                <a:latin typeface="Impact" pitchFamily="34" charset="0"/>
                <a:ea typeface="HGPSoeiKakugothicUB" pitchFamily="50" charset="-128"/>
              </a:rPr>
              <a:t>     </a:t>
            </a:r>
            <a:endParaRPr kumimoji="1" lang="en-US" altLang="ja-JP" sz="2400">
              <a:latin typeface="Impact" pitchFamily="34" charset="0"/>
            </a:endParaRPr>
          </a:p>
        </p:txBody>
      </p:sp>
      <p:sp>
        <p:nvSpPr>
          <p:cNvPr id="204826" name="Line 26"/>
          <p:cNvSpPr>
            <a:spLocks noChangeShapeType="1"/>
          </p:cNvSpPr>
          <p:nvPr/>
        </p:nvSpPr>
        <p:spPr bwMode="auto">
          <a:xfrm>
            <a:off x="3837432" y="4095877"/>
            <a:ext cx="0" cy="2057400"/>
          </a:xfrm>
          <a:prstGeom prst="line">
            <a:avLst/>
          </a:prstGeom>
          <a:noFill/>
          <a:ln w="19050">
            <a:solidFill>
              <a:srgbClr val="9B4C37"/>
            </a:solidFill>
            <a:round/>
            <a:headEnd/>
            <a:tailEnd/>
          </a:ln>
        </p:spPr>
        <p:txBody>
          <a:bodyPr lIns="90000" tIns="46800" rIns="90000" bIns="46800">
            <a:spAutoFit/>
          </a:bodyPr>
          <a:lstStyle/>
          <a:p>
            <a:endParaRPr lang="en-US"/>
          </a:p>
        </p:txBody>
      </p:sp>
      <p:sp>
        <p:nvSpPr>
          <p:cNvPr id="204827" name="Line 27"/>
          <p:cNvSpPr>
            <a:spLocks noChangeShapeType="1"/>
          </p:cNvSpPr>
          <p:nvPr/>
        </p:nvSpPr>
        <p:spPr bwMode="auto">
          <a:xfrm>
            <a:off x="4447032" y="4019677"/>
            <a:ext cx="0" cy="2133600"/>
          </a:xfrm>
          <a:prstGeom prst="line">
            <a:avLst/>
          </a:prstGeom>
          <a:noFill/>
          <a:ln w="19050">
            <a:solidFill>
              <a:srgbClr val="9B4C37"/>
            </a:solidFill>
            <a:round/>
            <a:headEnd/>
            <a:tailEnd/>
          </a:ln>
        </p:spPr>
        <p:txBody>
          <a:bodyPr lIns="90000" tIns="46800" rIns="90000" bIns="46800">
            <a:spAutoFit/>
          </a:bodyPr>
          <a:lstStyle/>
          <a:p>
            <a:endParaRPr lang="en-US"/>
          </a:p>
        </p:txBody>
      </p:sp>
      <p:sp>
        <p:nvSpPr>
          <p:cNvPr id="204828" name="Line 28"/>
          <p:cNvSpPr>
            <a:spLocks noChangeShapeType="1"/>
          </p:cNvSpPr>
          <p:nvPr/>
        </p:nvSpPr>
        <p:spPr bwMode="auto">
          <a:xfrm>
            <a:off x="4994720" y="4019677"/>
            <a:ext cx="0" cy="2133600"/>
          </a:xfrm>
          <a:prstGeom prst="line">
            <a:avLst/>
          </a:prstGeom>
          <a:noFill/>
          <a:ln w="19050">
            <a:solidFill>
              <a:srgbClr val="9B4C37"/>
            </a:solidFill>
            <a:round/>
            <a:headEnd/>
            <a:tailEnd/>
          </a:ln>
        </p:spPr>
        <p:txBody>
          <a:bodyPr lIns="90000" tIns="46800" rIns="90000" bIns="46800">
            <a:spAutoFit/>
          </a:bodyPr>
          <a:lstStyle/>
          <a:p>
            <a:endParaRPr lang="en-US"/>
          </a:p>
        </p:txBody>
      </p:sp>
      <p:sp>
        <p:nvSpPr>
          <p:cNvPr id="204829" name="Line 29"/>
          <p:cNvSpPr>
            <a:spLocks noChangeShapeType="1"/>
          </p:cNvSpPr>
          <p:nvPr/>
        </p:nvSpPr>
        <p:spPr bwMode="auto">
          <a:xfrm>
            <a:off x="7418832" y="4019677"/>
            <a:ext cx="0" cy="2133600"/>
          </a:xfrm>
          <a:prstGeom prst="line">
            <a:avLst/>
          </a:prstGeom>
          <a:noFill/>
          <a:ln w="19050">
            <a:solidFill>
              <a:srgbClr val="9B4C37"/>
            </a:solidFill>
            <a:round/>
            <a:headEnd/>
            <a:tailEnd/>
          </a:ln>
        </p:spPr>
        <p:txBody>
          <a:bodyPr lIns="90000" tIns="46800" rIns="90000" bIns="46800">
            <a:spAutoFit/>
          </a:bodyPr>
          <a:lstStyle/>
          <a:p>
            <a:endParaRPr lang="en-US"/>
          </a:p>
        </p:txBody>
      </p:sp>
      <p:sp>
        <p:nvSpPr>
          <p:cNvPr id="204830" name="Line 30"/>
          <p:cNvSpPr>
            <a:spLocks noChangeShapeType="1"/>
          </p:cNvSpPr>
          <p:nvPr/>
        </p:nvSpPr>
        <p:spPr bwMode="auto">
          <a:xfrm>
            <a:off x="8649145" y="4019677"/>
            <a:ext cx="0" cy="2133600"/>
          </a:xfrm>
          <a:prstGeom prst="line">
            <a:avLst/>
          </a:prstGeom>
          <a:noFill/>
          <a:ln w="19050">
            <a:solidFill>
              <a:srgbClr val="9B4C37"/>
            </a:solidFill>
            <a:round/>
            <a:headEnd/>
            <a:tailEnd/>
          </a:ln>
        </p:spPr>
        <p:txBody>
          <a:bodyPr lIns="90000" tIns="46800" rIns="90000" bIns="46800">
            <a:spAutoFit/>
          </a:bodyPr>
          <a:lstStyle/>
          <a:p>
            <a:endParaRPr lang="en-US"/>
          </a:p>
        </p:txBody>
      </p:sp>
      <p:grpSp>
        <p:nvGrpSpPr>
          <p:cNvPr id="3" name="Group 31"/>
          <p:cNvGrpSpPr>
            <a:grpSpLocks/>
          </p:cNvGrpSpPr>
          <p:nvPr/>
        </p:nvGrpSpPr>
        <p:grpSpPr bwMode="auto">
          <a:xfrm>
            <a:off x="3913632" y="5086477"/>
            <a:ext cx="325438" cy="895350"/>
            <a:chOff x="2400" y="3216"/>
            <a:chExt cx="205" cy="564"/>
          </a:xfrm>
        </p:grpSpPr>
        <p:sp>
          <p:nvSpPr>
            <p:cNvPr id="26675" name="Text Box 32"/>
            <p:cNvSpPr txBox="1">
              <a:spLocks noChangeArrowheads="1"/>
            </p:cNvSpPr>
            <p:nvPr/>
          </p:nvSpPr>
          <p:spPr bwMode="auto">
            <a:xfrm>
              <a:off x="2400" y="3530"/>
              <a:ext cx="205" cy="250"/>
            </a:xfrm>
            <a:prstGeom prst="rect">
              <a:avLst/>
            </a:prstGeom>
            <a:noFill/>
            <a:ln w="9525">
              <a:noFill/>
              <a:miter lim="800000"/>
              <a:headEnd/>
              <a:tailEnd/>
            </a:ln>
          </p:spPr>
          <p:txBody>
            <a:bodyPr wrap="none">
              <a:spAutoFit/>
            </a:bodyPr>
            <a:lstStyle/>
            <a:p>
              <a:pPr eaLnBrk="0" hangingPunct="0"/>
              <a:r>
                <a:rPr lang="en-US" altLang="ja-JP" sz="2000" b="1"/>
                <a:t>0</a:t>
              </a:r>
            </a:p>
          </p:txBody>
        </p:sp>
        <p:sp>
          <p:nvSpPr>
            <p:cNvPr id="26676" name="Line 33"/>
            <p:cNvSpPr>
              <a:spLocks noChangeShapeType="1"/>
            </p:cNvSpPr>
            <p:nvPr/>
          </p:nvSpPr>
          <p:spPr bwMode="auto">
            <a:xfrm>
              <a:off x="2496" y="3216"/>
              <a:ext cx="0" cy="288"/>
            </a:xfrm>
            <a:prstGeom prst="line">
              <a:avLst/>
            </a:prstGeom>
            <a:noFill/>
            <a:ln w="76200">
              <a:solidFill>
                <a:srgbClr val="9B4C37"/>
              </a:solidFill>
              <a:prstDash val="sysDot"/>
              <a:round/>
              <a:headEnd/>
              <a:tailEnd type="triangle" w="med" len="sm"/>
            </a:ln>
          </p:spPr>
          <p:txBody>
            <a:bodyPr/>
            <a:lstStyle/>
            <a:p>
              <a:endParaRPr lang="en-US"/>
            </a:p>
          </p:txBody>
        </p:sp>
      </p:grpSp>
      <p:grpSp>
        <p:nvGrpSpPr>
          <p:cNvPr id="4" name="Group 34"/>
          <p:cNvGrpSpPr>
            <a:grpSpLocks/>
          </p:cNvGrpSpPr>
          <p:nvPr/>
        </p:nvGrpSpPr>
        <p:grpSpPr bwMode="auto">
          <a:xfrm>
            <a:off x="5416996" y="5086477"/>
            <a:ext cx="325437" cy="895350"/>
            <a:chOff x="3059" y="3216"/>
            <a:chExt cx="205" cy="564"/>
          </a:xfrm>
        </p:grpSpPr>
        <p:sp>
          <p:nvSpPr>
            <p:cNvPr id="26673" name="Text Box 35"/>
            <p:cNvSpPr txBox="1">
              <a:spLocks noChangeArrowheads="1"/>
            </p:cNvSpPr>
            <p:nvPr/>
          </p:nvSpPr>
          <p:spPr bwMode="auto">
            <a:xfrm>
              <a:off x="3059" y="3530"/>
              <a:ext cx="205" cy="250"/>
            </a:xfrm>
            <a:prstGeom prst="rect">
              <a:avLst/>
            </a:prstGeom>
            <a:noFill/>
            <a:ln w="9525">
              <a:noFill/>
              <a:miter lim="800000"/>
              <a:headEnd/>
              <a:tailEnd/>
            </a:ln>
          </p:spPr>
          <p:txBody>
            <a:bodyPr wrap="none">
              <a:spAutoFit/>
            </a:bodyPr>
            <a:lstStyle/>
            <a:p>
              <a:pPr eaLnBrk="0" hangingPunct="0"/>
              <a:r>
                <a:rPr lang="en-US" altLang="ja-JP" sz="2000" b="1"/>
                <a:t>1</a:t>
              </a:r>
            </a:p>
          </p:txBody>
        </p:sp>
        <p:sp>
          <p:nvSpPr>
            <p:cNvPr id="26674" name="Line 36"/>
            <p:cNvSpPr>
              <a:spLocks noChangeShapeType="1"/>
            </p:cNvSpPr>
            <p:nvPr/>
          </p:nvSpPr>
          <p:spPr bwMode="auto">
            <a:xfrm>
              <a:off x="3168" y="3216"/>
              <a:ext cx="0" cy="288"/>
            </a:xfrm>
            <a:prstGeom prst="line">
              <a:avLst/>
            </a:prstGeom>
            <a:noFill/>
            <a:ln w="76200">
              <a:solidFill>
                <a:srgbClr val="9B4C37"/>
              </a:solidFill>
              <a:prstDash val="sysDot"/>
              <a:round/>
              <a:headEnd/>
              <a:tailEnd type="triangle" w="med" len="sm"/>
            </a:ln>
          </p:spPr>
          <p:txBody>
            <a:bodyPr/>
            <a:lstStyle/>
            <a:p>
              <a:endParaRPr lang="en-US"/>
            </a:p>
          </p:txBody>
        </p:sp>
      </p:grpSp>
      <p:grpSp>
        <p:nvGrpSpPr>
          <p:cNvPr id="5" name="Group 37"/>
          <p:cNvGrpSpPr>
            <a:grpSpLocks/>
          </p:cNvGrpSpPr>
          <p:nvPr/>
        </p:nvGrpSpPr>
        <p:grpSpPr bwMode="auto">
          <a:xfrm>
            <a:off x="6559996" y="5086477"/>
            <a:ext cx="325437" cy="895350"/>
            <a:chOff x="3683" y="3216"/>
            <a:chExt cx="205" cy="564"/>
          </a:xfrm>
        </p:grpSpPr>
        <p:sp>
          <p:nvSpPr>
            <p:cNvPr id="26671" name="Text Box 38"/>
            <p:cNvSpPr txBox="1">
              <a:spLocks noChangeArrowheads="1"/>
            </p:cNvSpPr>
            <p:nvPr/>
          </p:nvSpPr>
          <p:spPr bwMode="auto">
            <a:xfrm>
              <a:off x="3683" y="3530"/>
              <a:ext cx="205" cy="250"/>
            </a:xfrm>
            <a:prstGeom prst="rect">
              <a:avLst/>
            </a:prstGeom>
            <a:noFill/>
            <a:ln w="9525">
              <a:noFill/>
              <a:miter lim="800000"/>
              <a:headEnd/>
              <a:tailEnd/>
            </a:ln>
          </p:spPr>
          <p:txBody>
            <a:bodyPr wrap="none">
              <a:spAutoFit/>
            </a:bodyPr>
            <a:lstStyle/>
            <a:p>
              <a:pPr eaLnBrk="0" hangingPunct="0"/>
              <a:r>
                <a:rPr lang="en-US" altLang="ja-JP" sz="2000" b="1"/>
                <a:t>1</a:t>
              </a:r>
            </a:p>
          </p:txBody>
        </p:sp>
        <p:sp>
          <p:nvSpPr>
            <p:cNvPr id="26672" name="Line 39"/>
            <p:cNvSpPr>
              <a:spLocks noChangeShapeType="1"/>
            </p:cNvSpPr>
            <p:nvPr/>
          </p:nvSpPr>
          <p:spPr bwMode="auto">
            <a:xfrm>
              <a:off x="3792" y="3216"/>
              <a:ext cx="0" cy="288"/>
            </a:xfrm>
            <a:prstGeom prst="line">
              <a:avLst/>
            </a:prstGeom>
            <a:noFill/>
            <a:ln w="76200">
              <a:solidFill>
                <a:srgbClr val="9B4C37"/>
              </a:solidFill>
              <a:prstDash val="sysDot"/>
              <a:round/>
              <a:headEnd/>
              <a:tailEnd type="triangle" w="med" len="sm"/>
            </a:ln>
          </p:spPr>
          <p:txBody>
            <a:bodyPr/>
            <a:lstStyle/>
            <a:p>
              <a:endParaRPr lang="en-US"/>
            </a:p>
          </p:txBody>
        </p:sp>
      </p:grpSp>
      <p:grpSp>
        <p:nvGrpSpPr>
          <p:cNvPr id="6" name="Group 40"/>
          <p:cNvGrpSpPr>
            <a:grpSpLocks/>
          </p:cNvGrpSpPr>
          <p:nvPr/>
        </p:nvGrpSpPr>
        <p:grpSpPr bwMode="auto">
          <a:xfrm>
            <a:off x="7855396" y="5086477"/>
            <a:ext cx="325437" cy="895350"/>
            <a:chOff x="4464" y="3216"/>
            <a:chExt cx="205" cy="564"/>
          </a:xfrm>
        </p:grpSpPr>
        <p:sp>
          <p:nvSpPr>
            <p:cNvPr id="26669" name="Text Box 41"/>
            <p:cNvSpPr txBox="1">
              <a:spLocks noChangeArrowheads="1"/>
            </p:cNvSpPr>
            <p:nvPr/>
          </p:nvSpPr>
          <p:spPr bwMode="auto">
            <a:xfrm>
              <a:off x="4464" y="3530"/>
              <a:ext cx="205" cy="250"/>
            </a:xfrm>
            <a:prstGeom prst="rect">
              <a:avLst/>
            </a:prstGeom>
            <a:noFill/>
            <a:ln w="9525">
              <a:noFill/>
              <a:miter lim="800000"/>
              <a:headEnd/>
              <a:tailEnd/>
            </a:ln>
          </p:spPr>
          <p:txBody>
            <a:bodyPr wrap="none">
              <a:spAutoFit/>
            </a:bodyPr>
            <a:lstStyle/>
            <a:p>
              <a:pPr eaLnBrk="0" hangingPunct="0"/>
              <a:r>
                <a:rPr lang="en-US" altLang="ja-JP" sz="2000" b="1"/>
                <a:t>1</a:t>
              </a:r>
            </a:p>
          </p:txBody>
        </p:sp>
        <p:sp>
          <p:nvSpPr>
            <p:cNvPr id="26670" name="Line 42"/>
            <p:cNvSpPr>
              <a:spLocks noChangeShapeType="1"/>
            </p:cNvSpPr>
            <p:nvPr/>
          </p:nvSpPr>
          <p:spPr bwMode="auto">
            <a:xfrm>
              <a:off x="4560" y="3216"/>
              <a:ext cx="0" cy="288"/>
            </a:xfrm>
            <a:prstGeom prst="line">
              <a:avLst/>
            </a:prstGeom>
            <a:noFill/>
            <a:ln w="76200">
              <a:noFill/>
              <a:prstDash val="sysDot"/>
              <a:round/>
              <a:headEnd/>
              <a:tailEnd type="triangle" w="med" len="sm"/>
            </a:ln>
          </p:spPr>
          <p:txBody>
            <a:bodyPr/>
            <a:lstStyle/>
            <a:p>
              <a:endParaRPr lang="en-US"/>
            </a:p>
          </p:txBody>
        </p:sp>
      </p:grpSp>
      <p:sp>
        <p:nvSpPr>
          <p:cNvPr id="204843" name="Text Box 43"/>
          <p:cNvSpPr txBox="1">
            <a:spLocks noChangeArrowheads="1"/>
          </p:cNvSpPr>
          <p:nvPr/>
        </p:nvSpPr>
        <p:spPr bwMode="auto">
          <a:xfrm>
            <a:off x="1170432" y="5407152"/>
            <a:ext cx="2209800" cy="400110"/>
          </a:xfrm>
          <a:prstGeom prst="rect">
            <a:avLst/>
          </a:prstGeom>
          <a:solidFill>
            <a:schemeClr val="accent2">
              <a:lumMod val="60000"/>
              <a:lumOff val="40000"/>
            </a:schemeClr>
          </a:solidFill>
          <a:ln w="9525">
            <a:solidFill>
              <a:schemeClr val="accent2">
                <a:lumMod val="75000"/>
              </a:schemeClr>
            </a:solidFill>
            <a:miter lim="800000"/>
            <a:headEnd/>
            <a:tailEnd/>
          </a:ln>
          <a:effectLst>
            <a:softEdge rad="63500"/>
          </a:effectLst>
        </p:spPr>
        <p:txBody>
          <a:bodyPr>
            <a:spAutoFit/>
          </a:bodyPr>
          <a:lstStyle/>
          <a:p>
            <a:pPr algn="ctr" eaLnBrk="0" hangingPunct="0">
              <a:spcBef>
                <a:spcPct val="50000"/>
              </a:spcBef>
              <a:defRPr/>
            </a:pPr>
            <a:r>
              <a:rPr lang="en-US" altLang="ja-JP" sz="2000" b="1" dirty="0">
                <a:solidFill>
                  <a:schemeClr val="tx2"/>
                </a:solidFill>
              </a:rPr>
              <a:t>Secret information</a:t>
            </a:r>
          </a:p>
        </p:txBody>
      </p:sp>
      <p:sp>
        <p:nvSpPr>
          <p:cNvPr id="204844" name="Lock"/>
          <p:cNvSpPr>
            <a:spLocks noEditPoints="1" noChangeArrowheads="1"/>
          </p:cNvSpPr>
          <p:nvPr/>
        </p:nvSpPr>
        <p:spPr bwMode="auto">
          <a:xfrm>
            <a:off x="6706046" y="2343277"/>
            <a:ext cx="788987" cy="990600"/>
          </a:xfrm>
          <a:custGeom>
            <a:avLst/>
            <a:gdLst>
              <a:gd name="T0" fmla="*/ 2147483647 w 21600"/>
              <a:gd name="T1" fmla="*/ 0 h 21600"/>
              <a:gd name="T2" fmla="*/ 2147483647 w 21600"/>
              <a:gd name="T3" fmla="*/ 2147483647 h 21600"/>
              <a:gd name="T4" fmla="*/ 2147483647 w 21600"/>
              <a:gd name="T5" fmla="*/ 2147483647 h 21600"/>
              <a:gd name="T6" fmla="*/ 0 w 21600"/>
              <a:gd name="T7" fmla="*/ 2147483647 h 21600"/>
              <a:gd name="T8" fmla="*/ 0 60000 65536"/>
              <a:gd name="T9" fmla="*/ 0 60000 65536"/>
              <a:gd name="T10" fmla="*/ 0 60000 65536"/>
              <a:gd name="T11" fmla="*/ 0 60000 65536"/>
              <a:gd name="T12" fmla="*/ 744 w 21600"/>
              <a:gd name="T13" fmla="*/ 9904 h 21600"/>
              <a:gd name="T14" fmla="*/ 21134 w 21600"/>
              <a:gd name="T15" fmla="*/ 15335 h 21600"/>
            </a:gdLst>
            <a:ahLst/>
            <a:cxnLst>
              <a:cxn ang="T8">
                <a:pos x="T0" y="T1"/>
              </a:cxn>
              <a:cxn ang="T9">
                <a:pos x="T2" y="T3"/>
              </a:cxn>
              <a:cxn ang="T10">
                <a:pos x="T4" y="T5"/>
              </a:cxn>
              <a:cxn ang="T11">
                <a:pos x="T6" y="T7"/>
              </a:cxn>
            </a:cxnLst>
            <a:rect l="T12" t="T13" r="T14" b="T15"/>
            <a:pathLst>
              <a:path w="21600" h="21600" extrusionOk="0">
                <a:moveTo>
                  <a:pt x="93" y="9606"/>
                </a:moveTo>
                <a:lnTo>
                  <a:pt x="2048" y="9606"/>
                </a:lnTo>
                <a:lnTo>
                  <a:pt x="2048" y="4713"/>
                </a:lnTo>
                <a:lnTo>
                  <a:pt x="2420" y="3818"/>
                </a:lnTo>
                <a:lnTo>
                  <a:pt x="2979" y="3028"/>
                </a:lnTo>
                <a:lnTo>
                  <a:pt x="3537" y="2446"/>
                </a:lnTo>
                <a:lnTo>
                  <a:pt x="3956" y="1998"/>
                </a:lnTo>
                <a:lnTo>
                  <a:pt x="4492" y="1581"/>
                </a:lnTo>
                <a:lnTo>
                  <a:pt x="5143" y="1238"/>
                </a:lnTo>
                <a:lnTo>
                  <a:pt x="5912" y="880"/>
                </a:lnTo>
                <a:lnTo>
                  <a:pt x="6587" y="641"/>
                </a:lnTo>
                <a:lnTo>
                  <a:pt x="7518" y="372"/>
                </a:lnTo>
                <a:lnTo>
                  <a:pt x="8425" y="208"/>
                </a:lnTo>
                <a:lnTo>
                  <a:pt x="9496" y="59"/>
                </a:lnTo>
                <a:lnTo>
                  <a:pt x="10637" y="14"/>
                </a:lnTo>
                <a:lnTo>
                  <a:pt x="11614" y="59"/>
                </a:lnTo>
                <a:lnTo>
                  <a:pt x="12382" y="119"/>
                </a:lnTo>
                <a:lnTo>
                  <a:pt x="13034" y="253"/>
                </a:lnTo>
                <a:lnTo>
                  <a:pt x="13779" y="417"/>
                </a:lnTo>
                <a:lnTo>
                  <a:pt x="14500" y="611"/>
                </a:lnTo>
                <a:lnTo>
                  <a:pt x="14733" y="686"/>
                </a:lnTo>
                <a:lnTo>
                  <a:pt x="14989" y="790"/>
                </a:lnTo>
                <a:lnTo>
                  <a:pt x="15175" y="865"/>
                </a:lnTo>
                <a:lnTo>
                  <a:pt x="15385" y="954"/>
                </a:lnTo>
                <a:lnTo>
                  <a:pt x="15431" y="969"/>
                </a:lnTo>
                <a:lnTo>
                  <a:pt x="15594" y="1059"/>
                </a:lnTo>
                <a:lnTo>
                  <a:pt x="15757" y="1148"/>
                </a:lnTo>
                <a:lnTo>
                  <a:pt x="15920" y="1267"/>
                </a:lnTo>
                <a:lnTo>
                  <a:pt x="16106" y="1372"/>
                </a:lnTo>
                <a:lnTo>
                  <a:pt x="16665" y="1730"/>
                </a:lnTo>
                <a:lnTo>
                  <a:pt x="17014" y="1998"/>
                </a:lnTo>
                <a:lnTo>
                  <a:pt x="17480" y="2356"/>
                </a:lnTo>
                <a:lnTo>
                  <a:pt x="17852" y="2804"/>
                </a:lnTo>
                <a:lnTo>
                  <a:pt x="18178" y="3192"/>
                </a:lnTo>
                <a:lnTo>
                  <a:pt x="18527" y="3639"/>
                </a:lnTo>
                <a:lnTo>
                  <a:pt x="18806" y="4132"/>
                </a:lnTo>
                <a:lnTo>
                  <a:pt x="19086" y="4713"/>
                </a:lnTo>
                <a:lnTo>
                  <a:pt x="19272" y="5191"/>
                </a:lnTo>
                <a:lnTo>
                  <a:pt x="19295" y="9606"/>
                </a:lnTo>
                <a:lnTo>
                  <a:pt x="21600" y="9606"/>
                </a:lnTo>
                <a:lnTo>
                  <a:pt x="21600" y="16289"/>
                </a:lnTo>
                <a:lnTo>
                  <a:pt x="21413" y="17184"/>
                </a:lnTo>
                <a:lnTo>
                  <a:pt x="21041" y="17900"/>
                </a:lnTo>
                <a:lnTo>
                  <a:pt x="20668" y="18377"/>
                </a:lnTo>
                <a:lnTo>
                  <a:pt x="20343" y="18855"/>
                </a:lnTo>
                <a:lnTo>
                  <a:pt x="19924" y="19332"/>
                </a:lnTo>
                <a:lnTo>
                  <a:pt x="19388" y="19809"/>
                </a:lnTo>
                <a:lnTo>
                  <a:pt x="18806" y="20242"/>
                </a:lnTo>
                <a:lnTo>
                  <a:pt x="18062" y="20585"/>
                </a:lnTo>
                <a:lnTo>
                  <a:pt x="17270" y="20883"/>
                </a:lnTo>
                <a:lnTo>
                  <a:pt x="16525" y="21182"/>
                </a:lnTo>
                <a:lnTo>
                  <a:pt x="15548" y="21420"/>
                </a:lnTo>
                <a:lnTo>
                  <a:pt x="14803" y="21540"/>
                </a:lnTo>
                <a:lnTo>
                  <a:pt x="13662" y="21674"/>
                </a:lnTo>
                <a:lnTo>
                  <a:pt x="8379" y="21659"/>
                </a:lnTo>
                <a:lnTo>
                  <a:pt x="7168" y="21540"/>
                </a:lnTo>
                <a:lnTo>
                  <a:pt x="6098" y="21331"/>
                </a:lnTo>
                <a:lnTo>
                  <a:pt x="5050" y="21092"/>
                </a:lnTo>
                <a:lnTo>
                  <a:pt x="4003" y="20764"/>
                </a:lnTo>
                <a:lnTo>
                  <a:pt x="3258" y="20391"/>
                </a:lnTo>
                <a:lnTo>
                  <a:pt x="2769" y="20123"/>
                </a:lnTo>
                <a:lnTo>
                  <a:pt x="2281" y="19720"/>
                </a:lnTo>
                <a:lnTo>
                  <a:pt x="1862" y="19407"/>
                </a:lnTo>
                <a:lnTo>
                  <a:pt x="1489" y="19079"/>
                </a:lnTo>
                <a:lnTo>
                  <a:pt x="1070" y="18676"/>
                </a:lnTo>
                <a:lnTo>
                  <a:pt x="744" y="18258"/>
                </a:lnTo>
                <a:lnTo>
                  <a:pt x="325" y="17661"/>
                </a:lnTo>
                <a:lnTo>
                  <a:pt x="162" y="17035"/>
                </a:lnTo>
                <a:lnTo>
                  <a:pt x="93" y="16468"/>
                </a:lnTo>
                <a:lnTo>
                  <a:pt x="93" y="9606"/>
                </a:lnTo>
                <a:close/>
                <a:moveTo>
                  <a:pt x="6098" y="9591"/>
                </a:moveTo>
                <a:lnTo>
                  <a:pt x="6098" y="5220"/>
                </a:lnTo>
                <a:lnTo>
                  <a:pt x="6191" y="4907"/>
                </a:lnTo>
                <a:lnTo>
                  <a:pt x="6307" y="4639"/>
                </a:lnTo>
                <a:lnTo>
                  <a:pt x="6517" y="4370"/>
                </a:lnTo>
                <a:lnTo>
                  <a:pt x="6680" y="4087"/>
                </a:lnTo>
                <a:lnTo>
                  <a:pt x="6889" y="3878"/>
                </a:lnTo>
                <a:lnTo>
                  <a:pt x="7308" y="3520"/>
                </a:lnTo>
                <a:lnTo>
                  <a:pt x="7843" y="3281"/>
                </a:lnTo>
                <a:lnTo>
                  <a:pt x="8402" y="3013"/>
                </a:lnTo>
                <a:lnTo>
                  <a:pt x="9031" y="2834"/>
                </a:lnTo>
                <a:lnTo>
                  <a:pt x="9659" y="2700"/>
                </a:lnTo>
                <a:lnTo>
                  <a:pt x="10497" y="2625"/>
                </a:lnTo>
                <a:lnTo>
                  <a:pt x="11125" y="2655"/>
                </a:lnTo>
                <a:lnTo>
                  <a:pt x="11987" y="2789"/>
                </a:lnTo>
                <a:lnTo>
                  <a:pt x="12522" y="2893"/>
                </a:lnTo>
                <a:lnTo>
                  <a:pt x="13011" y="3028"/>
                </a:lnTo>
                <a:lnTo>
                  <a:pt x="13290" y="3192"/>
                </a:lnTo>
                <a:lnTo>
                  <a:pt x="13709" y="3371"/>
                </a:lnTo>
                <a:lnTo>
                  <a:pt x="13872" y="3505"/>
                </a:lnTo>
                <a:lnTo>
                  <a:pt x="14058" y="3639"/>
                </a:lnTo>
                <a:lnTo>
                  <a:pt x="14291" y="3788"/>
                </a:lnTo>
                <a:lnTo>
                  <a:pt x="14431" y="3953"/>
                </a:lnTo>
                <a:lnTo>
                  <a:pt x="14617" y="4102"/>
                </a:lnTo>
                <a:lnTo>
                  <a:pt x="14826" y="4311"/>
                </a:lnTo>
                <a:lnTo>
                  <a:pt x="14919" y="4534"/>
                </a:lnTo>
                <a:lnTo>
                  <a:pt x="15036" y="4773"/>
                </a:lnTo>
                <a:lnTo>
                  <a:pt x="15175" y="5027"/>
                </a:lnTo>
                <a:lnTo>
                  <a:pt x="15245" y="5220"/>
                </a:lnTo>
                <a:lnTo>
                  <a:pt x="15245" y="9591"/>
                </a:lnTo>
                <a:lnTo>
                  <a:pt x="6098" y="9591"/>
                </a:lnTo>
                <a:close/>
              </a:path>
              <a:path w="21600" h="21600" extrusionOk="0">
                <a:moveTo>
                  <a:pt x="93" y="9606"/>
                </a:moveTo>
                <a:lnTo>
                  <a:pt x="21600" y="9606"/>
                </a:lnTo>
                <a:close/>
              </a:path>
              <a:path w="21600" h="21600" extrusionOk="0">
                <a:moveTo>
                  <a:pt x="11684" y="17109"/>
                </a:moveTo>
                <a:lnTo>
                  <a:pt x="12266" y="19317"/>
                </a:lnTo>
                <a:lnTo>
                  <a:pt x="9659" y="19317"/>
                </a:lnTo>
                <a:lnTo>
                  <a:pt x="10287" y="17124"/>
                </a:lnTo>
                <a:lnTo>
                  <a:pt x="10008" y="16975"/>
                </a:lnTo>
                <a:lnTo>
                  <a:pt x="9799" y="16722"/>
                </a:lnTo>
                <a:lnTo>
                  <a:pt x="9752" y="16408"/>
                </a:lnTo>
                <a:lnTo>
                  <a:pt x="9822" y="16170"/>
                </a:lnTo>
                <a:lnTo>
                  <a:pt x="10008" y="16006"/>
                </a:lnTo>
                <a:lnTo>
                  <a:pt x="10148" y="15871"/>
                </a:lnTo>
                <a:lnTo>
                  <a:pt x="10381" y="15782"/>
                </a:lnTo>
                <a:lnTo>
                  <a:pt x="10660" y="15692"/>
                </a:lnTo>
                <a:lnTo>
                  <a:pt x="11009" y="15677"/>
                </a:lnTo>
                <a:lnTo>
                  <a:pt x="11288" y="15722"/>
                </a:lnTo>
                <a:lnTo>
                  <a:pt x="11614" y="15782"/>
                </a:lnTo>
                <a:lnTo>
                  <a:pt x="11893" y="15946"/>
                </a:lnTo>
                <a:lnTo>
                  <a:pt x="12033" y="16080"/>
                </a:lnTo>
                <a:lnTo>
                  <a:pt x="12173" y="16229"/>
                </a:lnTo>
                <a:lnTo>
                  <a:pt x="12196" y="16408"/>
                </a:lnTo>
                <a:lnTo>
                  <a:pt x="12103" y="16722"/>
                </a:lnTo>
                <a:lnTo>
                  <a:pt x="11987" y="16856"/>
                </a:lnTo>
                <a:lnTo>
                  <a:pt x="11847" y="16975"/>
                </a:lnTo>
                <a:lnTo>
                  <a:pt x="11684" y="17109"/>
                </a:lnTo>
              </a:path>
            </a:pathLst>
          </a:custGeom>
          <a:solidFill>
            <a:srgbClr val="C0C0C0"/>
          </a:solidFill>
          <a:ln w="38100">
            <a:solidFill>
              <a:srgbClr val="000000"/>
            </a:solidFill>
            <a:miter lim="800000"/>
            <a:headEnd/>
            <a:tailEnd/>
          </a:ln>
        </p:spPr>
        <p:txBody>
          <a:bodyPr/>
          <a:lstStyle/>
          <a:p>
            <a:endParaRPr lang="en-US"/>
          </a:p>
        </p:txBody>
      </p:sp>
      <p:sp>
        <p:nvSpPr>
          <p:cNvPr id="204845" name="Line 45"/>
          <p:cNvSpPr>
            <a:spLocks noChangeShapeType="1"/>
          </p:cNvSpPr>
          <p:nvPr/>
        </p:nvSpPr>
        <p:spPr bwMode="auto">
          <a:xfrm>
            <a:off x="6240907" y="4019677"/>
            <a:ext cx="0" cy="2133600"/>
          </a:xfrm>
          <a:prstGeom prst="line">
            <a:avLst/>
          </a:prstGeom>
          <a:noFill/>
          <a:ln w="19050">
            <a:solidFill>
              <a:srgbClr val="9B4C37"/>
            </a:solidFill>
            <a:round/>
            <a:headEnd/>
            <a:tailEnd/>
          </a:ln>
        </p:spPr>
        <p:txBody>
          <a:bodyPr lIns="90000" tIns="46800" rIns="90000" bIns="46800">
            <a:spAutoFit/>
          </a:bodyPr>
          <a:lstStyle/>
          <a:p>
            <a:endParaRPr lang="en-US"/>
          </a:p>
        </p:txBody>
      </p:sp>
      <p:grpSp>
        <p:nvGrpSpPr>
          <p:cNvPr id="7" name="Group 46"/>
          <p:cNvGrpSpPr>
            <a:grpSpLocks/>
          </p:cNvGrpSpPr>
          <p:nvPr/>
        </p:nvGrpSpPr>
        <p:grpSpPr bwMode="auto">
          <a:xfrm>
            <a:off x="4502596" y="5086477"/>
            <a:ext cx="325437" cy="895350"/>
            <a:chOff x="2400" y="3216"/>
            <a:chExt cx="205" cy="564"/>
          </a:xfrm>
        </p:grpSpPr>
        <p:sp>
          <p:nvSpPr>
            <p:cNvPr id="26667" name="Text Box 47"/>
            <p:cNvSpPr txBox="1">
              <a:spLocks noChangeArrowheads="1"/>
            </p:cNvSpPr>
            <p:nvPr/>
          </p:nvSpPr>
          <p:spPr bwMode="auto">
            <a:xfrm>
              <a:off x="2400" y="3530"/>
              <a:ext cx="205" cy="250"/>
            </a:xfrm>
            <a:prstGeom prst="rect">
              <a:avLst/>
            </a:prstGeom>
            <a:noFill/>
            <a:ln w="9525">
              <a:noFill/>
              <a:miter lim="800000"/>
              <a:headEnd/>
              <a:tailEnd/>
            </a:ln>
          </p:spPr>
          <p:txBody>
            <a:bodyPr wrap="none">
              <a:spAutoFit/>
            </a:bodyPr>
            <a:lstStyle/>
            <a:p>
              <a:pPr eaLnBrk="0" hangingPunct="0"/>
              <a:r>
                <a:rPr lang="en-US" altLang="ja-JP" sz="2000" b="1"/>
                <a:t>0</a:t>
              </a:r>
            </a:p>
          </p:txBody>
        </p:sp>
        <p:sp>
          <p:nvSpPr>
            <p:cNvPr id="26668" name="Line 48"/>
            <p:cNvSpPr>
              <a:spLocks noChangeShapeType="1"/>
            </p:cNvSpPr>
            <p:nvPr/>
          </p:nvSpPr>
          <p:spPr bwMode="auto">
            <a:xfrm>
              <a:off x="2496" y="3216"/>
              <a:ext cx="0" cy="288"/>
            </a:xfrm>
            <a:prstGeom prst="line">
              <a:avLst/>
            </a:prstGeom>
            <a:noFill/>
            <a:ln w="76200">
              <a:solidFill>
                <a:srgbClr val="9B4C37"/>
              </a:solidFill>
              <a:prstDash val="sysDot"/>
              <a:round/>
              <a:headEnd/>
              <a:tailEnd type="triangle" w="med" len="sm"/>
            </a:ln>
          </p:spPr>
          <p:txBody>
            <a:bodyPr/>
            <a:lstStyle/>
            <a:p>
              <a:endParaRPr lang="en-US"/>
            </a:p>
          </p:txBody>
        </p:sp>
      </p:grpSp>
      <p:grpSp>
        <p:nvGrpSpPr>
          <p:cNvPr id="8" name="Group 37"/>
          <p:cNvGrpSpPr>
            <a:grpSpLocks/>
          </p:cNvGrpSpPr>
          <p:nvPr/>
        </p:nvGrpSpPr>
        <p:grpSpPr bwMode="auto">
          <a:xfrm>
            <a:off x="7855396" y="5102352"/>
            <a:ext cx="325437" cy="895350"/>
            <a:chOff x="3683" y="3216"/>
            <a:chExt cx="205" cy="564"/>
          </a:xfrm>
        </p:grpSpPr>
        <p:sp>
          <p:nvSpPr>
            <p:cNvPr id="26665" name="Text Box 38"/>
            <p:cNvSpPr txBox="1">
              <a:spLocks noChangeArrowheads="1"/>
            </p:cNvSpPr>
            <p:nvPr/>
          </p:nvSpPr>
          <p:spPr bwMode="auto">
            <a:xfrm>
              <a:off x="3683" y="3530"/>
              <a:ext cx="205" cy="250"/>
            </a:xfrm>
            <a:prstGeom prst="rect">
              <a:avLst/>
            </a:prstGeom>
            <a:noFill/>
            <a:ln w="9525">
              <a:noFill/>
              <a:miter lim="800000"/>
              <a:headEnd/>
              <a:tailEnd/>
            </a:ln>
          </p:spPr>
          <p:txBody>
            <a:bodyPr wrap="none">
              <a:spAutoFit/>
            </a:bodyPr>
            <a:lstStyle/>
            <a:p>
              <a:pPr eaLnBrk="0" hangingPunct="0"/>
              <a:r>
                <a:rPr lang="en-US" altLang="ja-JP" sz="2000" b="1"/>
                <a:t>1</a:t>
              </a:r>
            </a:p>
          </p:txBody>
        </p:sp>
        <p:sp>
          <p:nvSpPr>
            <p:cNvPr id="26666" name="Line 39"/>
            <p:cNvSpPr>
              <a:spLocks noChangeShapeType="1"/>
            </p:cNvSpPr>
            <p:nvPr/>
          </p:nvSpPr>
          <p:spPr bwMode="auto">
            <a:xfrm>
              <a:off x="3792" y="3216"/>
              <a:ext cx="0" cy="288"/>
            </a:xfrm>
            <a:prstGeom prst="line">
              <a:avLst/>
            </a:prstGeom>
            <a:noFill/>
            <a:ln w="76200">
              <a:solidFill>
                <a:srgbClr val="9B4C37"/>
              </a:solidFill>
              <a:prstDash val="sysDot"/>
              <a:round/>
              <a:headEnd/>
              <a:tailEnd type="triangle" w="med" len="sm"/>
            </a:ln>
          </p:spPr>
          <p:txBody>
            <a:bodyPr/>
            <a:lstStyle/>
            <a:p>
              <a:endParaRPr lang="en-US"/>
            </a:p>
          </p:txBody>
        </p:sp>
      </p:grpSp>
    </p:spTree>
    <p:extLst>
      <p:ext uri="{BB962C8B-B14F-4D97-AF65-F5344CB8AC3E}">
        <p14:creationId xmlns:p14="http://schemas.microsoft.com/office/powerpoint/2010/main" val="18277341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4820"/>
                                        </p:tgtEl>
                                        <p:attrNameLst>
                                          <p:attrName>style.visibility</p:attrName>
                                        </p:attrNameLst>
                                      </p:cBhvr>
                                      <p:to>
                                        <p:strVal val="visible"/>
                                      </p:to>
                                    </p:set>
                                    <p:animEffect transition="in" filter="dissolve">
                                      <p:cBhvr>
                                        <p:cTn id="7" dur="500"/>
                                        <p:tgtEl>
                                          <p:spTgt spid="204820"/>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04844"/>
                                        </p:tgtEl>
                                        <p:attrNameLst>
                                          <p:attrName>style.visibility</p:attrName>
                                        </p:attrNameLst>
                                      </p:cBhvr>
                                      <p:to>
                                        <p:strVal val="visible"/>
                                      </p:to>
                                    </p:set>
                                    <p:animEffect transition="in" filter="dissolve">
                                      <p:cBhvr>
                                        <p:cTn id="11" dur="500"/>
                                        <p:tgtEl>
                                          <p:spTgt spid="20484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04815"/>
                                        </p:tgtEl>
                                        <p:attrNameLst>
                                          <p:attrName>style.visibility</p:attrName>
                                        </p:attrNameLst>
                                      </p:cBhvr>
                                      <p:to>
                                        <p:strVal val="visible"/>
                                      </p:to>
                                    </p:set>
                                    <p:animEffect transition="in" filter="wipe(left)">
                                      <p:cBhvr>
                                        <p:cTn id="16" dur="500"/>
                                        <p:tgtEl>
                                          <p:spTgt spid="204815"/>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204816"/>
                                        </p:tgtEl>
                                        <p:attrNameLst>
                                          <p:attrName>style.visibility</p:attrName>
                                        </p:attrNameLst>
                                      </p:cBhvr>
                                      <p:to>
                                        <p:strVal val="visible"/>
                                      </p:to>
                                    </p:set>
                                    <p:animEffect transition="in" filter="wipe(right)">
                                      <p:cBhvr>
                                        <p:cTn id="19" dur="500"/>
                                        <p:tgtEl>
                                          <p:spTgt spid="20481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04819"/>
                                        </p:tgtEl>
                                        <p:attrNameLst>
                                          <p:attrName>style.visibility</p:attrName>
                                        </p:attrNameLst>
                                      </p:cBhvr>
                                      <p:to>
                                        <p:strVal val="visible"/>
                                      </p:to>
                                    </p:set>
                                    <p:animEffect transition="in" filter="wipe(left)">
                                      <p:cBhvr>
                                        <p:cTn id="24" dur="500"/>
                                        <p:tgtEl>
                                          <p:spTgt spid="204819"/>
                                        </p:tgtEl>
                                      </p:cBhvr>
                                    </p:animEffect>
                                  </p:childTnLst>
                                </p:cTn>
                              </p:par>
                            </p:childTnLst>
                          </p:cTn>
                        </p:par>
                        <p:par>
                          <p:cTn id="25" fill="hold">
                            <p:stCondLst>
                              <p:cond delay="500"/>
                            </p:stCondLst>
                            <p:childTnLst>
                              <p:par>
                                <p:cTn id="26" presetID="22" presetClass="entr" presetSubtype="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up)">
                                      <p:cBhvr>
                                        <p:cTn id="28" dur="500"/>
                                        <p:tgtEl>
                                          <p:spTgt spid="2"/>
                                        </p:tgtEl>
                                      </p:cBhvr>
                                    </p:animEffect>
                                  </p:childTnLst>
                                </p:cTn>
                              </p:par>
                              <p:par>
                                <p:cTn id="29" presetID="9" presetClass="entr" presetSubtype="0" fill="hold" nodeType="withEffect">
                                  <p:stCondLst>
                                    <p:cond delay="0"/>
                                  </p:stCondLst>
                                  <p:childTnLst>
                                    <p:set>
                                      <p:cBhvr>
                                        <p:cTn id="30" dur="1" fill="hold">
                                          <p:stCondLst>
                                            <p:cond delay="0"/>
                                          </p:stCondLst>
                                        </p:cTn>
                                        <p:tgtEl>
                                          <p:spTgt spid="204803"/>
                                        </p:tgtEl>
                                        <p:attrNameLst>
                                          <p:attrName>style.visibility</p:attrName>
                                        </p:attrNameLst>
                                      </p:cBhvr>
                                      <p:to>
                                        <p:strVal val="visible"/>
                                      </p:to>
                                    </p:set>
                                    <p:animEffect transition="in" filter="dissolve">
                                      <p:cBhvr>
                                        <p:cTn id="31" dur="500"/>
                                        <p:tgtEl>
                                          <p:spTgt spid="204803"/>
                                        </p:tgtEl>
                                      </p:cBhvr>
                                    </p:animEffect>
                                  </p:childTnLst>
                                </p:cTn>
                              </p:par>
                              <p:par>
                                <p:cTn id="32" presetID="4" presetClass="entr" presetSubtype="32" fill="hold" nodeType="withEffect">
                                  <p:stCondLst>
                                    <p:cond delay="0"/>
                                  </p:stCondLst>
                                  <p:childTnLst>
                                    <p:set>
                                      <p:cBhvr>
                                        <p:cTn id="33" dur="1" fill="hold">
                                          <p:stCondLst>
                                            <p:cond delay="0"/>
                                          </p:stCondLst>
                                        </p:cTn>
                                        <p:tgtEl>
                                          <p:spTgt spid="204802"/>
                                        </p:tgtEl>
                                        <p:attrNameLst>
                                          <p:attrName>style.visibility</p:attrName>
                                        </p:attrNameLst>
                                      </p:cBhvr>
                                      <p:to>
                                        <p:strVal val="visible"/>
                                      </p:to>
                                    </p:set>
                                    <p:animEffect transition="in" filter="box(out)">
                                      <p:cBhvr>
                                        <p:cTn id="34" dur="500"/>
                                        <p:tgtEl>
                                          <p:spTgt spid="204802"/>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204843"/>
                                        </p:tgtEl>
                                        <p:attrNameLst>
                                          <p:attrName>style.visibility</p:attrName>
                                        </p:attrNameLst>
                                      </p:cBhvr>
                                      <p:to>
                                        <p:strVal val="visible"/>
                                      </p:to>
                                    </p:set>
                                    <p:animEffect transition="in" filter="dissolve">
                                      <p:cBhvr>
                                        <p:cTn id="39" dur="500"/>
                                        <p:tgtEl>
                                          <p:spTgt spid="204843"/>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204825"/>
                                        </p:tgtEl>
                                        <p:attrNameLst>
                                          <p:attrName>style.visibility</p:attrName>
                                        </p:attrNameLst>
                                      </p:cBhvr>
                                      <p:to>
                                        <p:strVal val="visible"/>
                                      </p:to>
                                    </p:set>
                                    <p:animEffect transition="in" filter="dissolve">
                                      <p:cBhvr>
                                        <p:cTn id="42" dur="500"/>
                                        <p:tgtEl>
                                          <p:spTgt spid="204825"/>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04826"/>
                                        </p:tgtEl>
                                        <p:attrNameLst>
                                          <p:attrName>style.visibility</p:attrName>
                                        </p:attrNameLst>
                                      </p:cBhvr>
                                      <p:to>
                                        <p:strVal val="visible"/>
                                      </p:to>
                                    </p:set>
                                    <p:animEffect transition="in" filter="dissolve">
                                      <p:cBhvr>
                                        <p:cTn id="45" dur="500"/>
                                        <p:tgtEl>
                                          <p:spTgt spid="204826"/>
                                        </p:tgtEl>
                                      </p:cBhvr>
                                    </p:animEffect>
                                  </p:childTnLst>
                                </p:cTn>
                              </p:par>
                            </p:childTnLst>
                          </p:cTn>
                        </p:par>
                        <p:par>
                          <p:cTn id="46" fill="hold">
                            <p:stCondLst>
                              <p:cond delay="500"/>
                            </p:stCondLst>
                            <p:childTnLst>
                              <p:par>
                                <p:cTn id="47" presetID="22" presetClass="entr" presetSubtype="1" fill="hold" nodeType="after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wipe(up)">
                                      <p:cBhvr>
                                        <p:cTn id="49" dur="500"/>
                                        <p:tgtEl>
                                          <p:spTgt spid="3"/>
                                        </p:tgtEl>
                                      </p:cBhvr>
                                    </p:animEffect>
                                  </p:childTnLst>
                                </p:cTn>
                              </p:par>
                            </p:childTnLst>
                          </p:cTn>
                        </p:par>
                        <p:par>
                          <p:cTn id="50" fill="hold">
                            <p:stCondLst>
                              <p:cond delay="1000"/>
                            </p:stCondLst>
                            <p:childTnLst>
                              <p:par>
                                <p:cTn id="51" presetID="9" presetClass="entr" presetSubtype="0" fill="hold" grpId="0" nodeType="afterEffect">
                                  <p:stCondLst>
                                    <p:cond delay="0"/>
                                  </p:stCondLst>
                                  <p:childTnLst>
                                    <p:set>
                                      <p:cBhvr>
                                        <p:cTn id="52" dur="1" fill="hold">
                                          <p:stCondLst>
                                            <p:cond delay="0"/>
                                          </p:stCondLst>
                                        </p:cTn>
                                        <p:tgtEl>
                                          <p:spTgt spid="204827"/>
                                        </p:tgtEl>
                                        <p:attrNameLst>
                                          <p:attrName>style.visibility</p:attrName>
                                        </p:attrNameLst>
                                      </p:cBhvr>
                                      <p:to>
                                        <p:strVal val="visible"/>
                                      </p:to>
                                    </p:set>
                                    <p:animEffect transition="in" filter="dissolve">
                                      <p:cBhvr>
                                        <p:cTn id="53" dur="500"/>
                                        <p:tgtEl>
                                          <p:spTgt spid="204827"/>
                                        </p:tgtEl>
                                      </p:cBhvr>
                                    </p:animEffect>
                                  </p:childTnLst>
                                </p:cTn>
                              </p:par>
                            </p:childTnLst>
                          </p:cTn>
                        </p:par>
                        <p:par>
                          <p:cTn id="54" fill="hold">
                            <p:stCondLst>
                              <p:cond delay="1500"/>
                            </p:stCondLst>
                            <p:childTnLst>
                              <p:par>
                                <p:cTn id="55" presetID="22" presetClass="entr" presetSubtype="1" fill="hold" nodeType="after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wipe(up)">
                                      <p:cBhvr>
                                        <p:cTn id="57" dur="500"/>
                                        <p:tgtEl>
                                          <p:spTgt spid="7"/>
                                        </p:tgtEl>
                                      </p:cBhvr>
                                    </p:animEffect>
                                  </p:childTnLst>
                                </p:cTn>
                              </p:par>
                            </p:childTnLst>
                          </p:cTn>
                        </p:par>
                        <p:par>
                          <p:cTn id="58" fill="hold">
                            <p:stCondLst>
                              <p:cond delay="2000"/>
                            </p:stCondLst>
                            <p:childTnLst>
                              <p:par>
                                <p:cTn id="59" presetID="9" presetClass="entr" presetSubtype="0" fill="hold" grpId="0" nodeType="afterEffect">
                                  <p:stCondLst>
                                    <p:cond delay="0"/>
                                  </p:stCondLst>
                                  <p:childTnLst>
                                    <p:set>
                                      <p:cBhvr>
                                        <p:cTn id="60" dur="1" fill="hold">
                                          <p:stCondLst>
                                            <p:cond delay="0"/>
                                          </p:stCondLst>
                                        </p:cTn>
                                        <p:tgtEl>
                                          <p:spTgt spid="204828"/>
                                        </p:tgtEl>
                                        <p:attrNameLst>
                                          <p:attrName>style.visibility</p:attrName>
                                        </p:attrNameLst>
                                      </p:cBhvr>
                                      <p:to>
                                        <p:strVal val="visible"/>
                                      </p:to>
                                    </p:set>
                                    <p:animEffect transition="in" filter="dissolve">
                                      <p:cBhvr>
                                        <p:cTn id="61" dur="500"/>
                                        <p:tgtEl>
                                          <p:spTgt spid="204828"/>
                                        </p:tgtEl>
                                      </p:cBhvr>
                                    </p:animEffect>
                                  </p:childTnLst>
                                </p:cTn>
                              </p:par>
                            </p:childTnLst>
                          </p:cTn>
                        </p:par>
                        <p:par>
                          <p:cTn id="62" fill="hold">
                            <p:stCondLst>
                              <p:cond delay="2500"/>
                            </p:stCondLst>
                            <p:childTnLst>
                              <p:par>
                                <p:cTn id="63" presetID="22" presetClass="entr" presetSubtype="1" fill="hold" nodeType="afterEffect">
                                  <p:stCondLst>
                                    <p:cond delay="0"/>
                                  </p:stCondLst>
                                  <p:childTnLst>
                                    <p:set>
                                      <p:cBhvr>
                                        <p:cTn id="64" dur="1" fill="hold">
                                          <p:stCondLst>
                                            <p:cond delay="0"/>
                                          </p:stCondLst>
                                        </p:cTn>
                                        <p:tgtEl>
                                          <p:spTgt spid="4"/>
                                        </p:tgtEl>
                                        <p:attrNameLst>
                                          <p:attrName>style.visibility</p:attrName>
                                        </p:attrNameLst>
                                      </p:cBhvr>
                                      <p:to>
                                        <p:strVal val="visible"/>
                                      </p:to>
                                    </p:set>
                                    <p:animEffect transition="in" filter="wipe(up)">
                                      <p:cBhvr>
                                        <p:cTn id="65" dur="500"/>
                                        <p:tgtEl>
                                          <p:spTgt spid="4"/>
                                        </p:tgtEl>
                                      </p:cBhvr>
                                    </p:animEffect>
                                  </p:childTnLst>
                                </p:cTn>
                              </p:par>
                            </p:childTnLst>
                          </p:cTn>
                        </p:par>
                        <p:par>
                          <p:cTn id="66" fill="hold">
                            <p:stCondLst>
                              <p:cond delay="3000"/>
                            </p:stCondLst>
                            <p:childTnLst>
                              <p:par>
                                <p:cTn id="67" presetID="9" presetClass="entr" presetSubtype="0" fill="hold" grpId="0" nodeType="afterEffect">
                                  <p:stCondLst>
                                    <p:cond delay="0"/>
                                  </p:stCondLst>
                                  <p:childTnLst>
                                    <p:set>
                                      <p:cBhvr>
                                        <p:cTn id="68" dur="1" fill="hold">
                                          <p:stCondLst>
                                            <p:cond delay="0"/>
                                          </p:stCondLst>
                                        </p:cTn>
                                        <p:tgtEl>
                                          <p:spTgt spid="204845"/>
                                        </p:tgtEl>
                                        <p:attrNameLst>
                                          <p:attrName>style.visibility</p:attrName>
                                        </p:attrNameLst>
                                      </p:cBhvr>
                                      <p:to>
                                        <p:strVal val="visible"/>
                                      </p:to>
                                    </p:set>
                                    <p:animEffect transition="in" filter="dissolve">
                                      <p:cBhvr>
                                        <p:cTn id="69" dur="500"/>
                                        <p:tgtEl>
                                          <p:spTgt spid="204845"/>
                                        </p:tgtEl>
                                      </p:cBhvr>
                                    </p:animEffect>
                                  </p:childTnLst>
                                </p:cTn>
                              </p:par>
                            </p:childTnLst>
                          </p:cTn>
                        </p:par>
                        <p:par>
                          <p:cTn id="70" fill="hold">
                            <p:stCondLst>
                              <p:cond delay="3500"/>
                            </p:stCondLst>
                            <p:childTnLst>
                              <p:par>
                                <p:cTn id="71" presetID="22" presetClass="entr" presetSubtype="1" fill="hold" nodeType="afterEffect">
                                  <p:stCondLst>
                                    <p:cond delay="0"/>
                                  </p:stCondLst>
                                  <p:childTnLst>
                                    <p:set>
                                      <p:cBhvr>
                                        <p:cTn id="72" dur="1" fill="hold">
                                          <p:stCondLst>
                                            <p:cond delay="0"/>
                                          </p:stCondLst>
                                        </p:cTn>
                                        <p:tgtEl>
                                          <p:spTgt spid="5"/>
                                        </p:tgtEl>
                                        <p:attrNameLst>
                                          <p:attrName>style.visibility</p:attrName>
                                        </p:attrNameLst>
                                      </p:cBhvr>
                                      <p:to>
                                        <p:strVal val="visible"/>
                                      </p:to>
                                    </p:set>
                                    <p:animEffect transition="in" filter="wipe(up)">
                                      <p:cBhvr>
                                        <p:cTn id="73" dur="500"/>
                                        <p:tgtEl>
                                          <p:spTgt spid="5"/>
                                        </p:tgtEl>
                                      </p:cBhvr>
                                    </p:animEffect>
                                  </p:childTnLst>
                                </p:cTn>
                              </p:par>
                            </p:childTnLst>
                          </p:cTn>
                        </p:par>
                        <p:par>
                          <p:cTn id="74" fill="hold">
                            <p:stCondLst>
                              <p:cond delay="4000"/>
                            </p:stCondLst>
                            <p:childTnLst>
                              <p:par>
                                <p:cTn id="75" presetID="9" presetClass="entr" presetSubtype="0" fill="hold" grpId="0" nodeType="afterEffect">
                                  <p:stCondLst>
                                    <p:cond delay="0"/>
                                  </p:stCondLst>
                                  <p:childTnLst>
                                    <p:set>
                                      <p:cBhvr>
                                        <p:cTn id="76" dur="1" fill="hold">
                                          <p:stCondLst>
                                            <p:cond delay="0"/>
                                          </p:stCondLst>
                                        </p:cTn>
                                        <p:tgtEl>
                                          <p:spTgt spid="204829"/>
                                        </p:tgtEl>
                                        <p:attrNameLst>
                                          <p:attrName>style.visibility</p:attrName>
                                        </p:attrNameLst>
                                      </p:cBhvr>
                                      <p:to>
                                        <p:strVal val="visible"/>
                                      </p:to>
                                    </p:set>
                                    <p:animEffect transition="in" filter="dissolve">
                                      <p:cBhvr>
                                        <p:cTn id="77" dur="500"/>
                                        <p:tgtEl>
                                          <p:spTgt spid="204829"/>
                                        </p:tgtEl>
                                      </p:cBhvr>
                                    </p:animEffect>
                                  </p:childTnLst>
                                </p:cTn>
                              </p:par>
                            </p:childTnLst>
                          </p:cTn>
                        </p:par>
                        <p:par>
                          <p:cTn id="78" fill="hold">
                            <p:stCondLst>
                              <p:cond delay="4500"/>
                            </p:stCondLst>
                            <p:childTnLst>
                              <p:par>
                                <p:cTn id="79" presetID="22" presetClass="entr" presetSubtype="1" fill="hold" nodeType="after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wipe(up)">
                                      <p:cBhvr>
                                        <p:cTn id="81" dur="500"/>
                                        <p:tgtEl>
                                          <p:spTgt spid="6"/>
                                        </p:tgtEl>
                                      </p:cBhvr>
                                    </p:animEffect>
                                  </p:childTnLst>
                                </p:cTn>
                              </p:par>
                            </p:childTnLst>
                          </p:cTn>
                        </p:par>
                        <p:par>
                          <p:cTn id="82" fill="hold">
                            <p:stCondLst>
                              <p:cond delay="5000"/>
                            </p:stCondLst>
                            <p:childTnLst>
                              <p:par>
                                <p:cTn id="83" presetID="9" presetClass="entr" presetSubtype="0" fill="hold" grpId="0" nodeType="afterEffect">
                                  <p:stCondLst>
                                    <p:cond delay="0"/>
                                  </p:stCondLst>
                                  <p:childTnLst>
                                    <p:set>
                                      <p:cBhvr>
                                        <p:cTn id="84" dur="1" fill="hold">
                                          <p:stCondLst>
                                            <p:cond delay="0"/>
                                          </p:stCondLst>
                                        </p:cTn>
                                        <p:tgtEl>
                                          <p:spTgt spid="204830"/>
                                        </p:tgtEl>
                                        <p:attrNameLst>
                                          <p:attrName>style.visibility</p:attrName>
                                        </p:attrNameLst>
                                      </p:cBhvr>
                                      <p:to>
                                        <p:strVal val="visible"/>
                                      </p:to>
                                    </p:set>
                                    <p:animEffect transition="in" filter="dissolve">
                                      <p:cBhvr>
                                        <p:cTn id="85" dur="500"/>
                                        <p:tgtEl>
                                          <p:spTgt spid="204830"/>
                                        </p:tgtEl>
                                      </p:cBhvr>
                                    </p:animEffect>
                                  </p:childTnLst>
                                </p:cTn>
                              </p:par>
                            </p:childTnLst>
                          </p:cTn>
                        </p:par>
                        <p:par>
                          <p:cTn id="86" fill="hold">
                            <p:stCondLst>
                              <p:cond delay="5500"/>
                            </p:stCondLst>
                            <p:childTnLst>
                              <p:par>
                                <p:cTn id="87" presetID="22" presetClass="entr" presetSubtype="1" fill="hold" nodeType="afterEffect">
                                  <p:stCondLst>
                                    <p:cond delay="0"/>
                                  </p:stCondLst>
                                  <p:childTnLst>
                                    <p:set>
                                      <p:cBhvr>
                                        <p:cTn id="88" dur="1" fill="hold">
                                          <p:stCondLst>
                                            <p:cond delay="0"/>
                                          </p:stCondLst>
                                        </p:cTn>
                                        <p:tgtEl>
                                          <p:spTgt spid="8"/>
                                        </p:tgtEl>
                                        <p:attrNameLst>
                                          <p:attrName>style.visibility</p:attrName>
                                        </p:attrNameLst>
                                      </p:cBhvr>
                                      <p:to>
                                        <p:strVal val="visible"/>
                                      </p:to>
                                    </p:set>
                                    <p:animEffect transition="in" filter="wipe(up)">
                                      <p:cBhvr>
                                        <p:cTn id="8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15" grpId="0" animBg="1"/>
      <p:bldP spid="204816" grpId="0" animBg="1"/>
      <p:bldP spid="204819" grpId="0" animBg="1"/>
      <p:bldP spid="204820" grpId="0" animBg="1"/>
      <p:bldP spid="204825" grpId="0" animBg="1"/>
      <p:bldP spid="204826" grpId="0" animBg="1"/>
      <p:bldP spid="204827" grpId="0" animBg="1"/>
      <p:bldP spid="204828" grpId="0" animBg="1"/>
      <p:bldP spid="204829" grpId="0" animBg="1"/>
      <p:bldP spid="204830" grpId="0" animBg="1"/>
      <p:bldP spid="204844" grpId="0" animBg="1"/>
      <p:bldP spid="20484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p:cNvSpPr>
          <p:nvPr>
            <p:ph type="title" idx="4294967295"/>
          </p:nvPr>
        </p:nvSpPr>
        <p:spPr bwMode="auto">
          <a:xfrm>
            <a:off x="427609" y="811277"/>
            <a:ext cx="7499350" cy="600075"/>
          </a:xfrm>
        </p:spPr>
        <p:txBody>
          <a:bodyPr>
            <a:normAutofit fontScale="90000"/>
          </a:bodyPr>
          <a:lstStyle/>
          <a:p>
            <a:pPr>
              <a:defRPr/>
            </a:pPr>
            <a:r>
              <a:rPr lang="en-US" dirty="0" smtClean="0">
                <a:effectLst>
                  <a:outerShdw blurRad="38100" dist="38100" dir="2700000" algn="tl">
                    <a:srgbClr val="000000">
                      <a:alpha val="43137"/>
                    </a:srgbClr>
                  </a:outerShdw>
                </a:effectLst>
                <a:latin typeface="Gill Sans MT" pitchFamily="34" charset="0"/>
              </a:rPr>
              <a:t>What are Side Channels?</a:t>
            </a:r>
          </a:p>
        </p:txBody>
      </p:sp>
      <p:sp>
        <p:nvSpPr>
          <p:cNvPr id="27651" name="Rectangle 3"/>
          <p:cNvSpPr>
            <a:spLocks noGrp="1"/>
          </p:cNvSpPr>
          <p:nvPr>
            <p:ph type="body" idx="4294967295"/>
          </p:nvPr>
        </p:nvSpPr>
        <p:spPr>
          <a:xfrm>
            <a:off x="329184" y="1932432"/>
            <a:ext cx="7696200" cy="3657600"/>
          </a:xfrm>
        </p:spPr>
        <p:txBody>
          <a:bodyPr/>
          <a:lstStyle/>
          <a:p>
            <a:r>
              <a:rPr lang="en-US">
                <a:latin typeface="Gill Sans MT" pitchFamily="34" charset="0"/>
              </a:rPr>
              <a:t>These are covert channels which leak information which the designers of cryptographic algorithms did not consider.</a:t>
            </a:r>
          </a:p>
          <a:p>
            <a:r>
              <a:rPr lang="en-US" dirty="0">
                <a:latin typeface="Gill Sans MT" pitchFamily="34" charset="0"/>
              </a:rPr>
              <a:t>Information is leaked because of the implementation:</a:t>
            </a:r>
          </a:p>
          <a:p>
            <a:pPr lvl="1"/>
            <a:r>
              <a:rPr lang="en-US" dirty="0">
                <a:latin typeface="Gill Sans MT" pitchFamily="34" charset="0"/>
              </a:rPr>
              <a:t>optimization leads to information leakage</a:t>
            </a:r>
          </a:p>
          <a:p>
            <a:pPr lvl="1"/>
            <a:r>
              <a:rPr lang="en-US" dirty="0">
                <a:latin typeface="Gill Sans MT" pitchFamily="34" charset="0"/>
              </a:rPr>
              <a:t>example: </a:t>
            </a:r>
            <a:r>
              <a:rPr lang="en-US" b="1" dirty="0">
                <a:latin typeface="Gill Sans MT" pitchFamily="34" charset="0"/>
              </a:rPr>
              <a:t>an if-else statement in a programming language</a:t>
            </a:r>
          </a:p>
          <a:p>
            <a:endParaRPr lang="en-US" b="1" dirty="0">
              <a:latin typeface="Gill Sans MT" pitchFamily="34" charset="0"/>
            </a:endParaRPr>
          </a:p>
          <a:p>
            <a:endParaRPr lang="en-US" dirty="0">
              <a:latin typeface="Gill Sans MT" pitchFamily="34" charset="0"/>
            </a:endParaRPr>
          </a:p>
        </p:txBody>
      </p:sp>
    </p:spTree>
    <p:extLst>
      <p:ext uri="{BB962C8B-B14F-4D97-AF65-F5344CB8AC3E}">
        <p14:creationId xmlns:p14="http://schemas.microsoft.com/office/powerpoint/2010/main" val="13796218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p:cNvSpPr>
          <p:nvPr>
            <p:ph type="title"/>
          </p:nvPr>
        </p:nvSpPr>
        <p:spPr bwMode="auto">
          <a:xfrm>
            <a:off x="399288" y="383413"/>
            <a:ext cx="10515600" cy="1325563"/>
          </a:xfrm>
        </p:spPr>
        <p:txBody>
          <a:bodyPr>
            <a:normAutofit/>
          </a:bodyPr>
          <a:lstStyle/>
          <a:p>
            <a:pPr>
              <a:defRPr/>
            </a:pPr>
            <a:r>
              <a:rPr lang="en-US" dirty="0" smtClean="0">
                <a:solidFill>
                  <a:schemeClr val="tx2"/>
                </a:solidFill>
                <a:ea typeface="ＭＳ Ｐゴシック" pitchFamily="34" charset="-128"/>
              </a:rPr>
              <a:t>Cryptographic Implementations</a:t>
            </a:r>
          </a:p>
        </p:txBody>
      </p:sp>
      <p:sp>
        <p:nvSpPr>
          <p:cNvPr id="465922" name="Rectangle 3"/>
          <p:cNvSpPr>
            <a:spLocks noGrp="1"/>
          </p:cNvSpPr>
          <p:nvPr>
            <p:ph type="body" idx="1"/>
          </p:nvPr>
        </p:nvSpPr>
        <p:spPr>
          <a:xfrm>
            <a:off x="298704" y="1708976"/>
            <a:ext cx="7499350" cy="4800600"/>
          </a:xfrm>
        </p:spPr>
        <p:txBody>
          <a:bodyPr/>
          <a:lstStyle/>
          <a:p>
            <a:pPr>
              <a:lnSpc>
                <a:spcPct val="90000"/>
              </a:lnSpc>
              <a:buFont typeface="Wingdings 2" pitchFamily="18" charset="2"/>
              <a:buNone/>
            </a:pPr>
            <a:r>
              <a:rPr lang="en-US" dirty="0" smtClean="0">
                <a:ea typeface="ＭＳ Ｐゴシック"/>
                <a:cs typeface="ＭＳ Ｐゴシック"/>
              </a:rPr>
              <a:t>Cryptography is always an overhead.</a:t>
            </a:r>
          </a:p>
          <a:p>
            <a:pPr lvl="1">
              <a:lnSpc>
                <a:spcPct val="90000"/>
              </a:lnSpc>
              <a:buFont typeface="Arial" charset="0"/>
              <a:buChar char="•"/>
            </a:pPr>
            <a:r>
              <a:rPr lang="en-US" dirty="0" smtClean="0">
                <a:ea typeface="ＭＳ Ｐゴシック"/>
              </a:rPr>
              <a:t>For security, the algorithms are very computation intensive.</a:t>
            </a:r>
          </a:p>
          <a:p>
            <a:pPr lvl="2">
              <a:lnSpc>
                <a:spcPct val="90000"/>
              </a:lnSpc>
              <a:buFont typeface="Arial" charset="0"/>
              <a:buChar char="•"/>
            </a:pPr>
            <a:r>
              <a:rPr lang="en-US" dirty="0" smtClean="0">
                <a:ea typeface="ＭＳ Ｐゴシック"/>
              </a:rPr>
              <a:t>symmetric algorithms have large number of rounds, uses non-linear Boolean functions.</a:t>
            </a:r>
          </a:p>
          <a:p>
            <a:pPr lvl="2">
              <a:lnSpc>
                <a:spcPct val="90000"/>
              </a:lnSpc>
              <a:buFont typeface="Arial" charset="0"/>
              <a:buChar char="•"/>
            </a:pPr>
            <a:r>
              <a:rPr lang="en-US" dirty="0" smtClean="0">
                <a:ea typeface="ＭＳ Ｐゴシック"/>
              </a:rPr>
              <a:t>asymmetric algorithms operates on large numbers, performs complex mathematical operations.</a:t>
            </a:r>
          </a:p>
          <a:p>
            <a:pPr lvl="1">
              <a:lnSpc>
                <a:spcPct val="90000"/>
              </a:lnSpc>
              <a:buFont typeface="Arial" charset="0"/>
              <a:buChar char="•"/>
            </a:pPr>
            <a:r>
              <a:rPr lang="en-US" dirty="0" smtClean="0">
                <a:ea typeface="ＭＳ Ｐゴシック"/>
              </a:rPr>
              <a:t>Design Challenges: Performance, Size, Power.</a:t>
            </a:r>
          </a:p>
          <a:p>
            <a:pPr lvl="1">
              <a:lnSpc>
                <a:spcPct val="90000"/>
              </a:lnSpc>
              <a:buFont typeface="Arial" charset="0"/>
              <a:buChar char="•"/>
            </a:pPr>
            <a:r>
              <a:rPr lang="en-US" dirty="0" smtClean="0">
                <a:ea typeface="ＭＳ Ｐゴシック"/>
              </a:rPr>
              <a:t>Further, need to tackle information leakage through covert channels: Secured Implementations.</a:t>
            </a:r>
          </a:p>
        </p:txBody>
      </p:sp>
    </p:spTree>
    <p:extLst>
      <p:ext uri="{BB962C8B-B14F-4D97-AF65-F5344CB8AC3E}">
        <p14:creationId xmlns:p14="http://schemas.microsoft.com/office/powerpoint/2010/main" val="9232105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21127"/>
          </a:xfrm>
          <a:prstGeom prst="rect">
            <a:avLst/>
          </a:prstGeom>
        </p:spPr>
      </p:pic>
    </p:spTree>
    <p:extLst>
      <p:ext uri="{BB962C8B-B14F-4D97-AF65-F5344CB8AC3E}">
        <p14:creationId xmlns:p14="http://schemas.microsoft.com/office/powerpoint/2010/main" val="19742913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8912" y="421023"/>
            <a:ext cx="10579608" cy="6309420"/>
          </a:xfrm>
          <a:prstGeom prst="rect">
            <a:avLst/>
          </a:prstGeom>
          <a:noFill/>
        </p:spPr>
        <p:txBody>
          <a:bodyPr wrap="square" rtlCol="0">
            <a:spAutoFit/>
          </a:bodyPr>
          <a:lstStyle/>
          <a:p>
            <a:pPr>
              <a:lnSpc>
                <a:spcPct val="200000"/>
              </a:lnSpc>
            </a:pPr>
            <a:r>
              <a:rPr lang="en-US" sz="2000" b="1" dirty="0" smtClean="0">
                <a:solidFill>
                  <a:srgbClr val="C00000"/>
                </a:solidFill>
              </a:rPr>
              <a:t>Conclusion</a:t>
            </a:r>
            <a:r>
              <a:rPr lang="en-US" b="1" dirty="0" smtClean="0"/>
              <a:t>:</a:t>
            </a:r>
          </a:p>
          <a:p>
            <a:pPr>
              <a:lnSpc>
                <a:spcPct val="200000"/>
              </a:lnSpc>
            </a:pPr>
            <a:r>
              <a:rPr lang="en-US" b="1" dirty="0" smtClean="0"/>
              <a:t>AES </a:t>
            </a:r>
            <a:r>
              <a:rPr lang="en-US" b="1" dirty="0" smtClean="0"/>
              <a:t>is </a:t>
            </a:r>
            <a:r>
              <a:rPr lang="en-US" b="1" dirty="0" smtClean="0"/>
              <a:t>defined on binary finite fields GF(2)</a:t>
            </a:r>
          </a:p>
          <a:p>
            <a:pPr>
              <a:lnSpc>
                <a:spcPct val="200000"/>
              </a:lnSpc>
            </a:pPr>
            <a:r>
              <a:rPr lang="en-US" b="1" dirty="0" smtClean="0"/>
              <a:t>AES rounds are </a:t>
            </a:r>
            <a:r>
              <a:rPr lang="en-US" b="1" dirty="0" smtClean="0"/>
              <a:t>composed </a:t>
            </a:r>
            <a:r>
              <a:rPr lang="en-US" b="1" dirty="0" smtClean="0"/>
              <a:t>of different sub-operations: </a:t>
            </a:r>
            <a:r>
              <a:rPr lang="en-US" b="1" dirty="0" err="1" smtClean="0"/>
              <a:t>AddRoundKey</a:t>
            </a:r>
            <a:r>
              <a:rPr lang="en-US" b="1" dirty="0" smtClean="0"/>
              <a:t>, Byte Substitution, </a:t>
            </a:r>
            <a:r>
              <a:rPr lang="en-US" b="1" dirty="0" err="1" smtClean="0"/>
              <a:t>ShiftRows</a:t>
            </a:r>
            <a:r>
              <a:rPr lang="en-US" b="1" dirty="0" smtClean="0"/>
              <a:t>, </a:t>
            </a:r>
            <a:r>
              <a:rPr lang="en-US" b="1" dirty="0" err="1" smtClean="0"/>
              <a:t>MixColumns</a:t>
            </a:r>
            <a:r>
              <a:rPr lang="en-US" b="1" dirty="0" smtClean="0"/>
              <a:t>.</a:t>
            </a:r>
          </a:p>
          <a:p>
            <a:pPr>
              <a:lnSpc>
                <a:spcPct val="200000"/>
              </a:lnSpc>
            </a:pPr>
            <a:r>
              <a:rPr lang="en-US" b="1" dirty="0" smtClean="0"/>
              <a:t>The sub-operations are defined in the finite field GF(2).</a:t>
            </a:r>
          </a:p>
          <a:p>
            <a:pPr>
              <a:lnSpc>
                <a:spcPct val="200000"/>
              </a:lnSpc>
            </a:pPr>
            <a:r>
              <a:rPr lang="en-US" b="1" dirty="0" smtClean="0"/>
              <a:t>Side Channels and Crypto-Hardware design challenges</a:t>
            </a:r>
            <a:endParaRPr lang="en-US" b="1" dirty="0" smtClean="0"/>
          </a:p>
          <a:p>
            <a:pPr>
              <a:lnSpc>
                <a:spcPct val="200000"/>
              </a:lnSpc>
            </a:pPr>
            <a:r>
              <a:rPr lang="en-US" b="1" dirty="0" smtClean="0"/>
              <a:t> </a:t>
            </a:r>
          </a:p>
          <a:p>
            <a:pPr>
              <a:lnSpc>
                <a:spcPct val="200000"/>
              </a:lnSpc>
            </a:pPr>
            <a:endParaRPr lang="en-US" b="1" dirty="0" smtClean="0"/>
          </a:p>
          <a:p>
            <a:pPr>
              <a:lnSpc>
                <a:spcPct val="200000"/>
              </a:lnSpc>
            </a:pPr>
            <a:endParaRPr lang="en-US" b="1" dirty="0" smtClean="0"/>
          </a:p>
          <a:p>
            <a:pPr>
              <a:lnSpc>
                <a:spcPct val="200000"/>
              </a:lnSpc>
            </a:pPr>
            <a:r>
              <a:rPr lang="en-US" b="1" dirty="0" smtClean="0"/>
              <a:t> </a:t>
            </a:r>
          </a:p>
          <a:p>
            <a:pPr>
              <a:lnSpc>
                <a:spcPct val="200000"/>
              </a:lnSpc>
            </a:pPr>
            <a:endParaRPr lang="en-US" sz="2000" b="1" dirty="0">
              <a:solidFill>
                <a:srgbClr val="002060"/>
              </a:solidFill>
            </a:endParaRPr>
          </a:p>
        </p:txBody>
      </p:sp>
    </p:spTree>
    <p:extLst>
      <p:ext uri="{BB962C8B-B14F-4D97-AF65-F5344CB8AC3E}">
        <p14:creationId xmlns:p14="http://schemas.microsoft.com/office/powerpoint/2010/main" val="11444190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75188"/>
          </a:xfrm>
          <a:prstGeom prst="rect">
            <a:avLst/>
          </a:prstGeom>
        </p:spPr>
      </p:pic>
    </p:spTree>
    <p:extLst>
      <p:ext uri="{BB962C8B-B14F-4D97-AF65-F5344CB8AC3E}">
        <p14:creationId xmlns:p14="http://schemas.microsoft.com/office/powerpoint/2010/main" val="20247997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itle 1"/>
          <p:cNvSpPr>
            <a:spLocks noGrp="1"/>
          </p:cNvSpPr>
          <p:nvPr>
            <p:ph type="title" idx="4294967295"/>
          </p:nvPr>
        </p:nvSpPr>
        <p:spPr bwMode="auto">
          <a:xfrm>
            <a:off x="673608" y="124619"/>
            <a:ext cx="10515600" cy="1325563"/>
          </a:xfrm>
        </p:spPr>
        <p:txBody>
          <a:bodyPr/>
          <a:lstStyle/>
          <a:p>
            <a:pPr>
              <a:defRPr/>
            </a:pPr>
            <a:r>
              <a:rPr lang="en-US" dirty="0" smtClean="0">
                <a:solidFill>
                  <a:schemeClr val="tx2"/>
                </a:solidFill>
                <a:ea typeface="ＭＳ Ｐゴシック" pitchFamily="34" charset="-128"/>
              </a:rPr>
              <a:t>Binary Finite Fields</a:t>
            </a:r>
          </a:p>
        </p:txBody>
      </p:sp>
      <p:sp>
        <p:nvSpPr>
          <p:cNvPr id="3" name="Content Placeholder 2"/>
          <p:cNvSpPr>
            <a:spLocks noGrp="1"/>
          </p:cNvSpPr>
          <p:nvPr>
            <p:ph idx="4294967295"/>
          </p:nvPr>
        </p:nvSpPr>
        <p:spPr>
          <a:xfrm>
            <a:off x="1072896" y="1311910"/>
            <a:ext cx="7499350" cy="4768850"/>
          </a:xfrm>
        </p:spPr>
        <p:txBody>
          <a:bodyPr>
            <a:normAutofit fontScale="92500"/>
          </a:bodyPr>
          <a:lstStyle/>
          <a:p>
            <a:pPr marL="342900" indent="-342900">
              <a:lnSpc>
                <a:spcPct val="80000"/>
              </a:lnSpc>
              <a:defRPr/>
            </a:pPr>
            <a:r>
              <a:rPr lang="en-US" sz="3000" dirty="0"/>
              <a:t>A </a:t>
            </a:r>
            <a:r>
              <a:rPr lang="en-US" sz="3000" b="1" dirty="0">
                <a:solidFill>
                  <a:schemeClr val="accent3">
                    <a:lumMod val="50000"/>
                  </a:schemeClr>
                </a:solidFill>
              </a:rPr>
              <a:t>finite field</a:t>
            </a:r>
            <a:r>
              <a:rPr lang="en-US" sz="3000" b="1" dirty="0"/>
              <a:t> </a:t>
            </a:r>
            <a:r>
              <a:rPr lang="en-US" sz="3000" dirty="0"/>
              <a:t>defines a finite set </a:t>
            </a:r>
            <a:r>
              <a:rPr lang="en-US" sz="3000" dirty="0">
                <a:latin typeface="Castellar" pitchFamily="18" charset="0"/>
              </a:rPr>
              <a:t>S</a:t>
            </a:r>
            <a:r>
              <a:rPr lang="en-US" sz="3000" dirty="0"/>
              <a:t> and two commutative operations </a:t>
            </a:r>
            <a:r>
              <a:rPr lang="en-US" sz="3000" b="1" dirty="0"/>
              <a:t>( ∙ , + ) </a:t>
            </a:r>
            <a:r>
              <a:rPr lang="en-US" sz="3000" dirty="0"/>
              <a:t>in which</a:t>
            </a:r>
          </a:p>
          <a:p>
            <a:pPr marL="971550" lvl="1" indent="-514350">
              <a:lnSpc>
                <a:spcPct val="80000"/>
              </a:lnSpc>
              <a:buFont typeface="Calibri" pitchFamily="34" charset="0"/>
              <a:buAutoNum type="arabicPeriod"/>
              <a:defRPr/>
            </a:pPr>
            <a:r>
              <a:rPr lang="en-US" sz="2600" dirty="0"/>
              <a:t>Two elements can be added, subtracted, multiplied</a:t>
            </a:r>
          </a:p>
          <a:p>
            <a:pPr marL="971550" lvl="1" indent="-514350">
              <a:lnSpc>
                <a:spcPct val="80000"/>
              </a:lnSpc>
              <a:buFont typeface="Calibri" pitchFamily="34" charset="0"/>
              <a:buAutoNum type="arabicPeriod"/>
              <a:defRPr/>
            </a:pPr>
            <a:r>
              <a:rPr lang="en-US" sz="2600" dirty="0"/>
              <a:t>Any element can be divided by a non-zero element</a:t>
            </a:r>
          </a:p>
          <a:p>
            <a:pPr marL="971550" lvl="1" indent="-514350">
              <a:lnSpc>
                <a:spcPct val="80000"/>
              </a:lnSpc>
              <a:buFont typeface="Calibri" pitchFamily="34" charset="0"/>
              <a:buAutoNum type="arabicPeriod"/>
              <a:defRPr/>
            </a:pPr>
            <a:r>
              <a:rPr lang="en-US" sz="2600" dirty="0"/>
              <a:t>Multiplication distributes over addition</a:t>
            </a:r>
          </a:p>
          <a:p>
            <a:pPr marL="971550" lvl="1" indent="-514350">
              <a:lnSpc>
                <a:spcPct val="80000"/>
              </a:lnSpc>
              <a:buNone/>
              <a:defRPr/>
            </a:pPr>
            <a:endParaRPr lang="en-US" sz="2600" dirty="0"/>
          </a:p>
          <a:p>
            <a:pPr marL="342900" indent="-342900">
              <a:lnSpc>
                <a:spcPct val="80000"/>
              </a:lnSpc>
              <a:defRPr/>
            </a:pPr>
            <a:r>
              <a:rPr lang="en-US" sz="3000" b="1" dirty="0">
                <a:solidFill>
                  <a:schemeClr val="accent3">
                    <a:lumMod val="50000"/>
                  </a:schemeClr>
                </a:solidFill>
              </a:rPr>
              <a:t>Binary Finite Fields: </a:t>
            </a:r>
            <a:r>
              <a:rPr lang="en-US" sz="3000" dirty="0"/>
              <a:t>The set </a:t>
            </a:r>
            <a:r>
              <a:rPr lang="en-US" sz="3000" dirty="0">
                <a:latin typeface="Castellar" pitchFamily="18" charset="0"/>
              </a:rPr>
              <a:t>S</a:t>
            </a:r>
            <a:r>
              <a:rPr lang="en-US" sz="3000" dirty="0"/>
              <a:t> consists polynomials with coefficients in {0,1}</a:t>
            </a:r>
          </a:p>
          <a:p>
            <a:pPr marL="971550" lvl="1" indent="-514350">
              <a:lnSpc>
                <a:spcPct val="80000"/>
              </a:lnSpc>
              <a:defRPr/>
            </a:pPr>
            <a:r>
              <a:rPr lang="en-US" sz="2600" dirty="0"/>
              <a:t>Also known as Galois field</a:t>
            </a:r>
          </a:p>
          <a:p>
            <a:pPr marL="971550" lvl="1" indent="-514350">
              <a:lnSpc>
                <a:spcPct val="80000"/>
              </a:lnSpc>
              <a:defRPr/>
            </a:pPr>
            <a:r>
              <a:rPr lang="en-US" sz="2600" dirty="0"/>
              <a:t>Represented as GF(2</a:t>
            </a:r>
            <a:r>
              <a:rPr lang="en-US" sz="2600" baseline="30000" dirty="0"/>
              <a:t>m</a:t>
            </a:r>
            <a:r>
              <a:rPr lang="en-US" sz="2600" dirty="0"/>
              <a:t>), where 2</a:t>
            </a:r>
            <a:r>
              <a:rPr lang="en-US" sz="2600" baseline="30000" dirty="0"/>
              <a:t>m</a:t>
            </a:r>
            <a:r>
              <a:rPr lang="en-US" sz="2600" dirty="0"/>
              <a:t> is the number of elements in </a:t>
            </a:r>
            <a:r>
              <a:rPr lang="en-US" sz="2600" b="1" dirty="0">
                <a:latin typeface="Castellar" pitchFamily="18" charset="0"/>
              </a:rPr>
              <a:t>S</a:t>
            </a:r>
          </a:p>
          <a:p>
            <a:pPr marL="342900" indent="-342900">
              <a:lnSpc>
                <a:spcPct val="80000"/>
              </a:lnSpc>
              <a:defRPr/>
            </a:pPr>
            <a:r>
              <a:rPr lang="en-US" sz="3000" dirty="0"/>
              <a:t>AES is constructed using binary finite fields</a:t>
            </a:r>
          </a:p>
          <a:p>
            <a:pPr marL="342900" indent="-342900">
              <a:lnSpc>
                <a:spcPct val="80000"/>
              </a:lnSpc>
              <a:buNone/>
              <a:defRPr/>
            </a:pPr>
            <a:endParaRPr lang="en-US" sz="3000" b="1" dirty="0"/>
          </a:p>
          <a:p>
            <a:pPr marL="971550" lvl="1" indent="-514350">
              <a:lnSpc>
                <a:spcPct val="80000"/>
              </a:lnSpc>
              <a:buNone/>
              <a:defRPr/>
            </a:pPr>
            <a:endParaRPr lang="en-US" sz="2600" dirty="0"/>
          </a:p>
          <a:p>
            <a:pPr marL="971550" lvl="1" indent="-514350">
              <a:lnSpc>
                <a:spcPct val="80000"/>
              </a:lnSpc>
              <a:defRPr/>
            </a:pPr>
            <a:endParaRPr lang="en-US" sz="2600" dirty="0"/>
          </a:p>
          <a:p>
            <a:pPr marL="342900" indent="-342900">
              <a:lnSpc>
                <a:spcPct val="80000"/>
              </a:lnSpc>
              <a:defRPr/>
            </a:pPr>
            <a:endParaRPr lang="en-US" sz="3000" dirty="0"/>
          </a:p>
        </p:txBody>
      </p:sp>
      <p:graphicFrame>
        <p:nvGraphicFramePr>
          <p:cNvPr id="2050" name="Object 2"/>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1063" name="Equation" r:id="rId3" imgW="114151" imgH="215619" progId="Equation.3">
                  <p:embed/>
                </p:oleObj>
              </mc:Choice>
              <mc:Fallback>
                <p:oleObj name="Equation" r:id="rId3" imgW="114151" imgH="21561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83817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8" name="Picture 4" descr="fig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9890" y="822960"/>
            <a:ext cx="6260254" cy="49016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97003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2" name="Picture 4" descr="fig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739246"/>
            <a:ext cx="6156960" cy="482081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678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80" name="Picture 4" descr="fig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3352" y="542545"/>
            <a:ext cx="6705600" cy="52498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9419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8" name="Picture 4" descr="fig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008" y="722196"/>
            <a:ext cx="6233160" cy="4880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85646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2" name="Picture 4" descr="fig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1281114"/>
            <a:ext cx="5486400" cy="4295775"/>
          </a:xfrm>
          <a:prstGeom prst="rect">
            <a:avLst/>
          </a:prstGeom>
          <a:noFill/>
          <a:extLst>
            <a:ext uri="{909E8E84-426E-40DD-AFC4-6F175D3DCCD1}">
              <a14:hiddenFill xmlns:a14="http://schemas.microsoft.com/office/drawing/2010/main">
                <a:solidFill>
                  <a:srgbClr val="FFFFFF"/>
                </a:solidFill>
              </a14:hiddenFill>
            </a:ext>
          </a:extLst>
        </p:spPr>
      </p:pic>
      <p:pic>
        <p:nvPicPr>
          <p:cNvPr id="78853" name="Picture 5" descr="figj"/>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8360" y="549371"/>
            <a:ext cx="6720840" cy="526310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4269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6" name="Picture 4" descr="fig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1281114"/>
            <a:ext cx="5486400" cy="4295775"/>
          </a:xfrm>
          <a:prstGeom prst="rect">
            <a:avLst/>
          </a:prstGeom>
          <a:noFill/>
          <a:extLst>
            <a:ext uri="{909E8E84-426E-40DD-AFC4-6F175D3DCCD1}">
              <a14:hiddenFill xmlns:a14="http://schemas.microsoft.com/office/drawing/2010/main">
                <a:solidFill>
                  <a:srgbClr val="FFFFFF"/>
                </a:solidFill>
              </a14:hiddenFill>
            </a:ext>
          </a:extLst>
        </p:spPr>
      </p:pic>
      <p:pic>
        <p:nvPicPr>
          <p:cNvPr id="79877" name="Picture 5" descr="fig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8568" y="734600"/>
            <a:ext cx="6470904" cy="506650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82778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8349D642397B540B44A42CA92ADF688" ma:contentTypeVersion="6" ma:contentTypeDescription="Create a new document." ma:contentTypeScope="" ma:versionID="a3e44f0bfca2731ff4e6623d86105e37">
  <xsd:schema xmlns:xsd="http://www.w3.org/2001/XMLSchema" xmlns:xs="http://www.w3.org/2001/XMLSchema" xmlns:p="http://schemas.microsoft.com/office/2006/metadata/properties" xmlns:ns2="064bcfb2-8d1e-48c8-8a23-3cc418c6f095" xmlns:ns3="cb283630-ccc5-4912-bb7e-38ac8970bf4e" targetNamespace="http://schemas.microsoft.com/office/2006/metadata/properties" ma:root="true" ma:fieldsID="140b812108315f2f9c00d2c0cb092986" ns2:_="" ns3:_="">
    <xsd:import namespace="064bcfb2-8d1e-48c8-8a23-3cc418c6f095"/>
    <xsd:import namespace="cb283630-ccc5-4912-bb7e-38ac8970bf4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4bcfb2-8d1e-48c8-8a23-3cc418c6f09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b283630-ccc5-4912-bb7e-38ac8970bf4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884F92D-7DC2-4A9E-B4CF-3B773EFBB8BB}"/>
</file>

<file path=customXml/itemProps2.xml><?xml version="1.0" encoding="utf-8"?>
<ds:datastoreItem xmlns:ds="http://schemas.openxmlformats.org/officeDocument/2006/customXml" ds:itemID="{54AC877E-BF00-4184-A78A-224E970D5548}"/>
</file>

<file path=customXml/itemProps3.xml><?xml version="1.0" encoding="utf-8"?>
<ds:datastoreItem xmlns:ds="http://schemas.openxmlformats.org/officeDocument/2006/customXml" ds:itemID="{5E37BB05-A91B-4C4D-8CE2-44CF69AAAD4E}"/>
</file>

<file path=docProps/app.xml><?xml version="1.0" encoding="utf-8"?>
<Properties xmlns="http://schemas.openxmlformats.org/officeDocument/2006/extended-properties" xmlns:vt="http://schemas.openxmlformats.org/officeDocument/2006/docPropsVTypes">
  <TotalTime>4936</TotalTime>
  <Words>937</Words>
  <Application>Microsoft Macintosh PowerPoint</Application>
  <PresentationFormat>Widescreen</PresentationFormat>
  <Paragraphs>433</Paragraphs>
  <Slides>29</Slides>
  <Notes>1</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2</vt:i4>
      </vt:variant>
      <vt:variant>
        <vt:lpstr>Slide Titles</vt:lpstr>
      </vt:variant>
      <vt:variant>
        <vt:i4>29</vt:i4>
      </vt:variant>
    </vt:vector>
  </HeadingPairs>
  <TitlesOfParts>
    <vt:vector size="45" baseType="lpstr">
      <vt:lpstr>Calibri</vt:lpstr>
      <vt:lpstr>Calibri Light</vt:lpstr>
      <vt:lpstr>Castellar</vt:lpstr>
      <vt:lpstr>Gill Sans MT</vt:lpstr>
      <vt:lpstr>HGPSoeiKakugothicUB</vt:lpstr>
      <vt:lpstr>Impact</vt:lpstr>
      <vt:lpstr>ＭＳ Ｐゴシック</vt:lpstr>
      <vt:lpstr>Technical</vt:lpstr>
      <vt:lpstr>Times New Roman</vt:lpstr>
      <vt:lpstr>Trebuchet MS</vt:lpstr>
      <vt:lpstr>Wingdings</vt:lpstr>
      <vt:lpstr>Wingdings 2</vt:lpstr>
      <vt:lpstr>Arial</vt:lpstr>
      <vt:lpstr>Office Theme</vt:lpstr>
      <vt:lpstr>Equation</vt:lpstr>
      <vt:lpstr>Clip</vt:lpstr>
      <vt:lpstr>PowerPoint Presentation</vt:lpstr>
      <vt:lpstr>PowerPoint Presentation</vt:lpstr>
      <vt:lpstr>Binary Finite Fields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 Round Key</vt:lpstr>
      <vt:lpstr>Shift Rows</vt:lpstr>
      <vt:lpstr>Inverse Shift Rows</vt:lpstr>
      <vt:lpstr>Mix Columns</vt:lpstr>
      <vt:lpstr>Inverse Mix Column</vt:lpstr>
      <vt:lpstr>Byte Substitution</vt:lpstr>
      <vt:lpstr>S-box Encryption Table</vt:lpstr>
      <vt:lpstr>Side Channel Attacks: Targets Implementations</vt:lpstr>
      <vt:lpstr>PowerPoint Presentation</vt:lpstr>
      <vt:lpstr>Strong cryptographic algorithms are just the beginning!</vt:lpstr>
      <vt:lpstr>What are Side Channels?</vt:lpstr>
      <vt:lpstr>Cryptographic Implementations</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Sushanta Mahapatra</dc:creator>
  <cp:lastModifiedBy>Microsoft Office User</cp:lastModifiedBy>
  <cp:revision>111</cp:revision>
  <dcterms:created xsi:type="dcterms:W3CDTF">2018-09-11T10:32:04Z</dcterms:created>
  <dcterms:modified xsi:type="dcterms:W3CDTF">2018-11-04T08:05:31Z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0x01010078349D642397B540B44A42CA92ADF688</vt:lpwstr>
  </property>
</Properties>
</file>